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6"/>
  </p:notesMasterIdLst>
  <p:handoutMasterIdLst>
    <p:handoutMasterId r:id="rId27"/>
  </p:handoutMasterIdLst>
  <p:sldIdLst>
    <p:sldId id="404" r:id="rId3"/>
    <p:sldId id="422" r:id="rId4"/>
    <p:sldId id="406" r:id="rId5"/>
    <p:sldId id="407" r:id="rId6"/>
    <p:sldId id="423" r:id="rId7"/>
    <p:sldId id="347" r:id="rId8"/>
    <p:sldId id="348" r:id="rId9"/>
    <p:sldId id="340" r:id="rId10"/>
    <p:sldId id="426" r:id="rId11"/>
    <p:sldId id="403" r:id="rId12"/>
    <p:sldId id="351" r:id="rId13"/>
    <p:sldId id="390" r:id="rId14"/>
    <p:sldId id="352" r:id="rId15"/>
    <p:sldId id="389" r:id="rId16"/>
    <p:sldId id="363" r:id="rId17"/>
    <p:sldId id="392" r:id="rId18"/>
    <p:sldId id="367" r:id="rId19"/>
    <p:sldId id="380" r:id="rId20"/>
    <p:sldId id="385" r:id="rId21"/>
    <p:sldId id="384" r:id="rId22"/>
    <p:sldId id="413" r:id="rId23"/>
    <p:sldId id="376" r:id="rId24"/>
    <p:sldId id="387" r:id="rId25"/>
  </p:sldIdLst>
  <p:sldSz cx="18288000" cy="10287000"/>
  <p:notesSz cx="6797675" cy="9926638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entury Schoolbook" panose="02040604050505020304" pitchFamily="18" charset="0"/>
      <p:regular r:id="rId34"/>
      <p:bold r:id="rId35"/>
      <p:italic r:id="rId36"/>
      <p:boldItalic r:id="rId37"/>
    </p:embeddedFont>
    <p:embeddedFont>
      <p:font typeface="Ebrima" panose="02000000000000000000" pitchFamily="2" charset="0"/>
      <p:regular r:id="rId38"/>
      <p:bold r:id="rId39"/>
    </p:embeddedFont>
    <p:embeddedFont>
      <p:font typeface="Georgia" panose="02040502050405020303" pitchFamily="18" charset="0"/>
      <p:regular r:id="rId40"/>
      <p:bold r:id="rId41"/>
      <p:italic r:id="rId42"/>
      <p:boldItalic r:id="rId43"/>
    </p:embeddedFont>
    <p:embeddedFont>
      <p:font typeface="Palatino Linotype" panose="02040502050505030304" pitchFamily="18" charset="0"/>
      <p:regular r:id="rId44"/>
      <p:bold r:id="rId45"/>
      <p:italic r:id="rId46"/>
      <p:boldItalic r:id="rId47"/>
    </p:embeddedFont>
    <p:embeddedFont>
      <p:font typeface="Source Sans Pro" panose="020B0503030403020204" pitchFamily="34" charset="0"/>
      <p:regular r:id="rId48"/>
      <p:bold r:id="rId49"/>
      <p:italic r:id="rId50"/>
      <p:boldItalic r:id="rId51"/>
    </p:embeddedFont>
    <p:embeddedFont>
      <p:font typeface="Source Serif Pro Bold" panose="020B0604020202020204" charset="0"/>
      <p:regular r:id="rId52"/>
    </p:embeddedFont>
    <p:embeddedFont>
      <p:font typeface="Verdana" panose="020B0604030504040204" pitchFamily="34" charset="0"/>
      <p:regular r:id="rId53"/>
      <p:bold r:id="rId54"/>
      <p:italic r:id="rId55"/>
      <p:bold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0C1"/>
    <a:srgbClr val="FFF5D9"/>
    <a:srgbClr val="FFFBEF"/>
    <a:srgbClr val="FFF5D5"/>
    <a:srgbClr val="99CC00"/>
    <a:srgbClr val="B0EE00"/>
    <a:srgbClr val="79A400"/>
    <a:srgbClr val="82B000"/>
    <a:srgbClr val="EDFFC9"/>
    <a:srgbClr val="4D6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27" autoAdjust="0"/>
    <p:restoredTop sz="95530" autoAdjust="0"/>
  </p:normalViewPr>
  <p:slideViewPr>
    <p:cSldViewPr>
      <p:cViewPr varScale="1">
        <p:scale>
          <a:sx n="49" d="100"/>
          <a:sy n="49" d="100"/>
        </p:scale>
        <p:origin x="84" y="20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" d="25"/>
        <a:sy n="18" d="25"/>
      </p:scale>
      <p:origin x="0" y="0"/>
    </p:cViewPr>
  </p:sorterViewPr>
  <p:notesViewPr>
    <p:cSldViewPr>
      <p:cViewPr varScale="1">
        <p:scale>
          <a:sx n="163" d="100"/>
          <a:sy n="163" d="100"/>
        </p:scale>
        <p:origin x="2550" y="12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font" Target="fonts/font28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2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font" Target="fonts/font29.fntdata"/><Relationship Id="rId8" Type="http://schemas.openxmlformats.org/officeDocument/2006/relationships/slide" Target="slides/slide6.xml"/><Relationship Id="rId51" Type="http://schemas.openxmlformats.org/officeDocument/2006/relationships/font" Target="fonts/font2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4.fntdata"/><Relationship Id="rId54" Type="http://schemas.openxmlformats.org/officeDocument/2006/relationships/font" Target="fonts/font2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5"/>
            <a:ext cx="2945659" cy="498055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5" y="5"/>
            <a:ext cx="2945659" cy="498055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278710FE-BEE7-400C-932D-B90175E59C5D}" type="datetimeFigureOut">
              <a:rPr lang="pl-PL" smtClean="0"/>
              <a:t>08.04.2024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1" y="9428589"/>
            <a:ext cx="2945659" cy="498054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5" y="9428589"/>
            <a:ext cx="2945659" cy="498054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7BEF50AE-F02C-4623-B7FC-7938D296D5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4249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5"/>
            <a:ext cx="2945659" cy="498055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5" y="5"/>
            <a:ext cx="2945659" cy="498055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33952C09-9D6F-4979-B760-072228750148}" type="datetimeFigureOut">
              <a:rPr lang="pl-PL" smtClean="0"/>
              <a:t>08.04.2024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39838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200"/>
            <a:ext cx="5438140" cy="3908614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1" y="9428589"/>
            <a:ext cx="2945659" cy="498054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5" y="9428589"/>
            <a:ext cx="2945659" cy="498054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5B2629E4-5121-4407-A35D-C1EB2F2A30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5222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Cracow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located</a:t>
            </a:r>
            <a:r>
              <a:rPr lang="pl-PL" dirty="0"/>
              <a:t> in Central Europe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629E4-5121-4407-A35D-C1EB2F2A30B6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3793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AD5E4-3ACC-4849-895E-F597398FACA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254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pl-P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 I said, Krakow is the cultural, scientific and entertainment capital of Poland</a:t>
            </a:r>
            <a:endParaRPr lang="pl-PL" altLang="pl-PL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altLang="pl-P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 are the second academic center after Warsaw.</a:t>
            </a:r>
            <a:endParaRPr lang="pl-PL" altLang="pl-PL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629E4-5121-4407-A35D-C1EB2F2A30B6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9626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pl-P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Our university has over 100 years of tradition. It was founded in 1913 by Emperor Franz Joseph. Marshal </a:t>
            </a:r>
            <a:r>
              <a:rPr lang="en-US" altLang="pl-PL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Piłsudski</a:t>
            </a:r>
            <a:r>
              <a:rPr lang="en-US" altLang="pl-P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began his first year of education after the First World War in 1919. </a:t>
            </a:r>
            <a:endParaRPr lang="pl-PL" altLang="pl-PL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629E4-5121-4407-A35D-C1EB2F2A30B6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6785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pl-P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 the past 100 years, we have cultivated traditions at our university. Every year in May, there is a </a:t>
            </a:r>
            <a:r>
              <a:rPr lang="en-US" altLang="pl-PL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metalurgist's</a:t>
            </a:r>
            <a:r>
              <a:rPr lang="en-US" altLang="pl-P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day, and in December, a miner's day. For several years we have also had a science day listening (</a:t>
            </a:r>
            <a:r>
              <a:rPr lang="en-US" altLang="pl-PL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Hoborski</a:t>
            </a:r>
            <a:r>
              <a:rPr lang="en-US" altLang="pl-P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days) </a:t>
            </a:r>
            <a:endParaRPr lang="pl-PL" altLang="pl-PL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629E4-5121-4407-A35D-C1EB2F2A30B6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1505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D0AAE36C-F528-45A6-99D2-3C4647F2A28D}" type="slidenum">
              <a:rPr lang="pl-PL" altLang="pl-PL"/>
              <a:pPr/>
              <a:t>11</a:t>
            </a:fld>
            <a:endParaRPr lang="pl-PL" altLang="pl-PL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1254809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629E4-5121-4407-A35D-C1EB2F2A30B6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8949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629E4-5121-4407-A35D-C1EB2F2A30B6}" type="slidenum">
              <a:rPr lang="pl-PL" smtClean="0"/>
              <a:t>16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49047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690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1183-6CE5-44C7-B684-D07B8E991D7C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08.04.2024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78F1-ED74-44E1-AB3B-86FB86B2DA0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695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1183-6CE5-44C7-B684-D07B8E991D7C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08.04.2024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78F1-ED74-44E1-AB3B-86FB86B2DA0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821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1183-6CE5-44C7-B684-D07B8E991D7C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08.04.2024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78F1-ED74-44E1-AB3B-86FB86B2DA0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420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1183-6CE5-44C7-B684-D07B8E991D7C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08.04.2024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78F1-ED74-44E1-AB3B-86FB86B2DA0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122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1183-6CE5-44C7-B684-D07B8E991D7C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08.04.2024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78F1-ED74-44E1-AB3B-86FB86B2DA0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2140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1183-6CE5-44C7-B684-D07B8E991D7C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08.04.2024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78F1-ED74-44E1-AB3B-86FB86B2DA0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0478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1183-6CE5-44C7-B684-D07B8E991D7C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08.04.2024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78F1-ED74-44E1-AB3B-86FB86B2DA0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296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1183-6CE5-44C7-B684-D07B8E991D7C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08.04.2024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78F1-ED74-44E1-AB3B-86FB86B2DA0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053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1183-6CE5-44C7-B684-D07B8E991D7C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08.04.2024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78F1-ED74-44E1-AB3B-86FB86B2DA0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895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1183-6CE5-44C7-B684-D07B8E991D7C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08.04.2024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78F1-ED74-44E1-AB3B-86FB86B2DA0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3064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1183-6CE5-44C7-B684-D07B8E991D7C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08.04.2024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78F1-ED74-44E1-AB3B-86FB86B2DA0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6754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913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A1183-6CE5-44C7-B684-D07B8E991D7C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08.04.2024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378F1-ED74-44E1-AB3B-86FB86B2DA0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007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A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307280" cy="1028571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4384" y="1257300"/>
            <a:ext cx="18288000" cy="7343775"/>
          </a:xfrm>
        </p:spPr>
        <p:txBody>
          <a:bodyPr>
            <a:normAutofit/>
          </a:bodyPr>
          <a:lstStyle/>
          <a:p>
            <a:r>
              <a:rPr lang="pl-PL" altLang="pl-PL" sz="20700" dirty="0">
                <a:solidFill>
                  <a:srgbClr val="EDFFC9"/>
                </a:solidFill>
                <a:latin typeface="Century Schoolbook" panose="02040604050505020304" pitchFamily="18" charset="0"/>
              </a:rPr>
              <a:t>AGH </a:t>
            </a:r>
            <a:br>
              <a:rPr lang="pl-PL" altLang="pl-PL" sz="14400" dirty="0">
                <a:solidFill>
                  <a:srgbClr val="EDFFC9"/>
                </a:solidFill>
                <a:latin typeface="Century Schoolbook" panose="02040604050505020304" pitchFamily="18" charset="0"/>
              </a:rPr>
            </a:br>
            <a:r>
              <a:rPr lang="pl-PL" altLang="pl-PL" sz="14400" dirty="0">
                <a:solidFill>
                  <a:srgbClr val="B0EE00"/>
                </a:solidFill>
                <a:latin typeface="Century Schoolbook" panose="02040604050505020304" pitchFamily="18" charset="0"/>
              </a:rPr>
              <a:t>UNIVERSITY </a:t>
            </a:r>
            <a:br>
              <a:rPr lang="pl-PL" altLang="pl-PL" sz="14400" dirty="0">
                <a:solidFill>
                  <a:srgbClr val="B0EE00"/>
                </a:solidFill>
                <a:latin typeface="Century Schoolbook" panose="02040604050505020304" pitchFamily="18" charset="0"/>
              </a:rPr>
            </a:br>
            <a:r>
              <a:rPr lang="pl-PL" altLang="pl-PL" sz="14400" dirty="0">
                <a:solidFill>
                  <a:srgbClr val="B0EE00"/>
                </a:solidFill>
                <a:latin typeface="Century Schoolbook" panose="02040604050505020304" pitchFamily="18" charset="0"/>
              </a:rPr>
              <a:t>OF KRAKOW</a:t>
            </a:r>
            <a:endParaRPr lang="pl-PL" sz="14400" b="1" dirty="0">
              <a:solidFill>
                <a:srgbClr val="B0EE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4" name="AutoShape 2"/>
          <p:cNvSpPr/>
          <p:nvPr/>
        </p:nvSpPr>
        <p:spPr>
          <a:xfrm rot="-5400000">
            <a:off x="15589339" y="4638298"/>
            <a:ext cx="5403273" cy="1010405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5" name="AutoShape 3"/>
          <p:cNvSpPr/>
          <p:nvPr/>
        </p:nvSpPr>
        <p:spPr>
          <a:xfrm rot="-5400000">
            <a:off x="-2701636" y="4638298"/>
            <a:ext cx="5403273" cy="1010405"/>
          </a:xfrm>
          <a:prstGeom prst="rect">
            <a:avLst/>
          </a:prstGeom>
          <a:solidFill>
            <a:srgbClr val="99CC00"/>
          </a:solidFill>
        </p:spPr>
      </p:sp>
    </p:spTree>
    <p:extLst>
      <p:ext uri="{BB962C8B-B14F-4D97-AF65-F5344CB8AC3E}">
        <p14:creationId xmlns:p14="http://schemas.microsoft.com/office/powerpoint/2010/main" val="1545700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9949690" y="0"/>
            <a:ext cx="8741285" cy="10287000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4" name="AutoShape 4"/>
          <p:cNvSpPr/>
          <p:nvPr/>
        </p:nvSpPr>
        <p:spPr>
          <a:xfrm>
            <a:off x="10859290" y="1152669"/>
            <a:ext cx="6780471" cy="8231205"/>
          </a:xfrm>
          <a:prstGeom prst="rect">
            <a:avLst/>
          </a:prstGeom>
          <a:solidFill>
            <a:srgbClr val="F3F5F9"/>
          </a:solidFill>
        </p:spPr>
      </p:sp>
      <p:grpSp>
        <p:nvGrpSpPr>
          <p:cNvPr id="6" name="Group 6"/>
          <p:cNvGrpSpPr/>
          <p:nvPr/>
        </p:nvGrpSpPr>
        <p:grpSpPr>
          <a:xfrm>
            <a:off x="1003264" y="723900"/>
            <a:ext cx="8553923" cy="3782184"/>
            <a:chOff x="0" y="-261743"/>
            <a:chExt cx="9692783" cy="5042910"/>
          </a:xfrm>
        </p:grpSpPr>
        <p:sp>
          <p:nvSpPr>
            <p:cNvPr id="7" name="TextBox 7"/>
            <p:cNvSpPr txBox="1"/>
            <p:nvPr/>
          </p:nvSpPr>
          <p:spPr>
            <a:xfrm>
              <a:off x="0" y="447674"/>
              <a:ext cx="9632782" cy="43334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GB" altLang="pl-PL" sz="4400" b="1" dirty="0">
                  <a:solidFill>
                    <a:srgbClr val="82B000"/>
                  </a:solidFill>
                  <a:latin typeface="Source Serif Pro Bold" panose="020B0604020202020204" charset="-18"/>
                </a:rPr>
                <a:t>From the early days of </a:t>
              </a:r>
              <a:r>
                <a:rPr lang="pl-PL" altLang="pl-PL" sz="4400" b="1" dirty="0">
                  <a:solidFill>
                    <a:srgbClr val="82B000"/>
                  </a:solidFill>
                  <a:latin typeface="Source Serif Pro Bold" panose="020B0604020202020204" charset="-18"/>
                </a:rPr>
                <a:t>the </a:t>
              </a:r>
              <a:r>
                <a:rPr lang="en-GB" altLang="pl-PL" sz="4400" b="1" dirty="0">
                  <a:solidFill>
                    <a:srgbClr val="82B000"/>
                  </a:solidFill>
                  <a:latin typeface="Source Serif Pro Bold" panose="020B0604020202020204" charset="-18"/>
                </a:rPr>
                <a:t>AGH</a:t>
              </a:r>
              <a:r>
                <a:rPr lang="pl-PL" altLang="pl-PL" sz="4400" b="1" dirty="0">
                  <a:solidFill>
                    <a:srgbClr val="82B000"/>
                  </a:solidFill>
                  <a:latin typeface="Source Serif Pro Bold" panose="020B0604020202020204" charset="-18"/>
                </a:rPr>
                <a:t> University</a:t>
              </a:r>
              <a:r>
                <a:rPr lang="en-GB" altLang="pl-PL" sz="4400" b="1" dirty="0">
                  <a:solidFill>
                    <a:srgbClr val="82B000"/>
                  </a:solidFill>
                  <a:latin typeface="Source Serif Pro Bold" panose="020B0604020202020204" charset="-18"/>
                </a:rPr>
                <a:t>,</a:t>
              </a:r>
              <a:r>
                <a:rPr lang="pl-PL" altLang="pl-PL" sz="4400" b="1" dirty="0">
                  <a:solidFill>
                    <a:srgbClr val="82B000"/>
                  </a:solidFill>
                  <a:latin typeface="Source Serif Pro Bold" panose="020B0604020202020204" charset="-18"/>
                </a:rPr>
                <a:t> </a:t>
              </a:r>
              <a:r>
                <a:rPr lang="en-GB" altLang="pl-PL" sz="4400" b="1" dirty="0">
                  <a:solidFill>
                    <a:srgbClr val="82B000"/>
                  </a:solidFill>
                  <a:latin typeface="Source Serif Pro Bold" panose="020B0604020202020204" charset="-18"/>
                </a:rPr>
                <a:t>its fundamental mission </a:t>
              </a:r>
              <a:r>
                <a:rPr lang="pl-PL" altLang="pl-PL" sz="4400" b="1" dirty="0" err="1">
                  <a:solidFill>
                    <a:srgbClr val="82B000"/>
                  </a:solidFill>
                  <a:latin typeface="Source Serif Pro Bold" panose="020B0604020202020204" charset="-18"/>
                </a:rPr>
                <a:t>has</a:t>
              </a:r>
              <a:r>
                <a:rPr lang="pl-PL" altLang="pl-PL" sz="4400" b="1" dirty="0">
                  <a:solidFill>
                    <a:srgbClr val="82B000"/>
                  </a:solidFill>
                  <a:latin typeface="Source Serif Pro Bold" panose="020B0604020202020204" charset="-18"/>
                </a:rPr>
                <a:t> </a:t>
              </a:r>
              <a:r>
                <a:rPr lang="pl-PL" altLang="pl-PL" sz="4400" b="1" dirty="0" err="1">
                  <a:solidFill>
                    <a:srgbClr val="82B000"/>
                  </a:solidFill>
                  <a:latin typeface="Source Serif Pro Bold" panose="020B0604020202020204" charset="-18"/>
                </a:rPr>
                <a:t>been</a:t>
              </a:r>
              <a:r>
                <a:rPr lang="en-GB" altLang="pl-PL" sz="4400" b="1" dirty="0">
                  <a:solidFill>
                    <a:srgbClr val="82B000"/>
                  </a:solidFill>
                  <a:latin typeface="Source Serif Pro Bold" panose="020B0604020202020204" charset="-18"/>
                </a:rPr>
                <a:t> to </a:t>
              </a:r>
              <a:r>
                <a:rPr lang="pl-PL" altLang="pl-PL" sz="4400" b="1" dirty="0">
                  <a:solidFill>
                    <a:srgbClr val="79A400"/>
                  </a:solidFill>
                  <a:latin typeface="Source Serif Pro Bold" panose="020B0604020202020204" charset="-18"/>
                </a:rPr>
                <a:t>cooperate</a:t>
              </a:r>
              <a:r>
                <a:rPr lang="pl-PL" altLang="pl-PL" sz="4400" b="1" dirty="0">
                  <a:solidFill>
                    <a:srgbClr val="82B000"/>
                  </a:solidFill>
                  <a:latin typeface="Source Serif Pro Bold" panose="020B0604020202020204" charset="-18"/>
                </a:rPr>
                <a:t> with </a:t>
              </a:r>
              <a:r>
                <a:rPr lang="en-GB" altLang="pl-PL" sz="4400" b="1" dirty="0">
                  <a:solidFill>
                    <a:srgbClr val="82B000"/>
                  </a:solidFill>
                  <a:latin typeface="Source Serif Pro Bold" panose="020B0604020202020204" charset="-18"/>
                </a:rPr>
                <a:t>the economy</a:t>
              </a:r>
              <a:endParaRPr lang="en-GB" sz="4400" dirty="0">
                <a:solidFill>
                  <a:srgbClr val="99CC00"/>
                </a:solidFill>
                <a:latin typeface="Source Serif Pro Bold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5865" y="2176657"/>
              <a:ext cx="9656918" cy="8521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pl-PL" sz="3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0" name="AutoShape 10"/>
            <p:cNvSpPr/>
            <p:nvPr/>
          </p:nvSpPr>
          <p:spPr>
            <a:xfrm rot="16200000">
              <a:off x="1032211" y="-1256434"/>
              <a:ext cx="208659" cy="2198042"/>
            </a:xfrm>
            <a:prstGeom prst="rect">
              <a:avLst/>
            </a:prstGeom>
            <a:solidFill>
              <a:srgbClr val="99CC00"/>
            </a:solidFill>
          </p:spPr>
        </p:sp>
      </p:grpSp>
      <p:sp>
        <p:nvSpPr>
          <p:cNvPr id="2" name="Prostokąt 1"/>
          <p:cNvSpPr/>
          <p:nvPr/>
        </p:nvSpPr>
        <p:spPr>
          <a:xfrm>
            <a:off x="1034915" y="6896100"/>
            <a:ext cx="9144000" cy="213904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altLang="pl-PL" sz="2800" b="1" dirty="0">
                <a:latin typeface="Verdana" panose="020B0604030504040204" pitchFamily="34" charset="0"/>
                <a:ea typeface="Verdana" panose="020B0604030504040204" pitchFamily="34" charset="0"/>
              </a:rPr>
              <a:t>"</a:t>
            </a:r>
            <a:r>
              <a:rPr lang="en-US" altLang="pl-PL" sz="2800" b="1" dirty="0" err="1">
                <a:latin typeface="Verdana" panose="020B0604030504040204" pitchFamily="34" charset="0"/>
                <a:ea typeface="Verdana" panose="020B0604030504040204" pitchFamily="34" charset="0"/>
              </a:rPr>
              <a:t>Labore</a:t>
            </a:r>
            <a:r>
              <a:rPr lang="en-US" altLang="pl-PL" sz="28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pl-PL" sz="2800" b="1" dirty="0" err="1">
                <a:latin typeface="Verdana" panose="020B0604030504040204" pitchFamily="34" charset="0"/>
                <a:ea typeface="Verdana" panose="020B0604030504040204" pitchFamily="34" charset="0"/>
              </a:rPr>
              <a:t>creata</a:t>
            </a:r>
            <a:r>
              <a:rPr lang="en-US" altLang="pl-PL" sz="2800" b="1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br>
              <a:rPr lang="pl-PL" altLang="pl-PL" sz="28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altLang="pl-PL" sz="2800" b="1" dirty="0" err="1">
                <a:latin typeface="Verdana" panose="020B0604030504040204" pitchFamily="34" charset="0"/>
                <a:ea typeface="Verdana" panose="020B0604030504040204" pitchFamily="34" charset="0"/>
              </a:rPr>
              <a:t>labori</a:t>
            </a:r>
            <a:r>
              <a:rPr lang="en-US" altLang="pl-PL" sz="2800" b="1" dirty="0">
                <a:latin typeface="Verdana" panose="020B0604030504040204" pitchFamily="34" charset="0"/>
                <a:ea typeface="Verdana" panose="020B0604030504040204" pitchFamily="34" charset="0"/>
              </a:rPr>
              <a:t> et scientiae </a:t>
            </a:r>
            <a:r>
              <a:rPr lang="en-US" altLang="pl-PL" sz="2800" b="1" dirty="0" err="1">
                <a:latin typeface="Verdana" panose="020B0604030504040204" pitchFamily="34" charset="0"/>
                <a:ea typeface="Verdana" panose="020B0604030504040204" pitchFamily="34" charset="0"/>
              </a:rPr>
              <a:t>servio</a:t>
            </a:r>
            <a:r>
              <a:rPr lang="pl-PL" altLang="pl-PL" sz="2800" b="1" dirty="0">
                <a:latin typeface="Verdana" panose="020B0604030504040204" pitchFamily="34" charset="0"/>
                <a:ea typeface="Verdana" panose="020B0604030504040204" pitchFamily="34" charset="0"/>
              </a:rPr>
              <a:t>”</a:t>
            </a:r>
            <a:br>
              <a:rPr lang="pl-PL" altLang="pl-PL" sz="28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alt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pl-PL" altLang="pl-P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0"/>
              </a:spcBef>
              <a:defRPr/>
            </a:pPr>
            <a:r>
              <a:rPr lang="pl-PL" altLang="pl-PL" sz="2800" i="1" dirty="0" err="1">
                <a:latin typeface="Verdana" panose="020B0604030504040204" pitchFamily="34" charset="0"/>
                <a:ea typeface="Verdana" panose="020B0604030504040204" pitchFamily="34" charset="0"/>
              </a:rPr>
              <a:t>Created</a:t>
            </a:r>
            <a:r>
              <a:rPr lang="pl-PL" altLang="pl-PL" sz="2800" i="1" dirty="0">
                <a:latin typeface="Verdana" panose="020B0604030504040204" pitchFamily="34" charset="0"/>
                <a:ea typeface="Verdana" panose="020B0604030504040204" pitchFamily="34" charset="0"/>
              </a:rPr>
              <a:t> by </a:t>
            </a:r>
            <a:r>
              <a:rPr lang="pl-PL" altLang="pl-PL" sz="2800" i="1" dirty="0" err="1">
                <a:latin typeface="Verdana" panose="020B0604030504040204" pitchFamily="34" charset="0"/>
                <a:ea typeface="Verdana" panose="020B0604030504040204" pitchFamily="34" charset="0"/>
              </a:rPr>
              <a:t>labour</a:t>
            </a:r>
            <a:r>
              <a:rPr lang="pl-PL" altLang="pl-PL" sz="2800" i="1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br>
              <a:rPr lang="pl-PL" altLang="pl-PL" sz="2800" i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altLang="pl-PL" sz="2800" i="1" dirty="0">
                <a:latin typeface="Verdana" panose="020B0604030504040204" pitchFamily="34" charset="0"/>
                <a:ea typeface="Verdana" panose="020B0604030504040204" pitchFamily="34" charset="0"/>
              </a:rPr>
              <a:t>I </a:t>
            </a:r>
            <a:r>
              <a:rPr lang="pl-PL" altLang="pl-PL" sz="2800" i="1" dirty="0" err="1">
                <a:latin typeface="Verdana" panose="020B0604030504040204" pitchFamily="34" charset="0"/>
                <a:ea typeface="Verdana" panose="020B0604030504040204" pitchFamily="34" charset="0"/>
              </a:rPr>
              <a:t>serve</a:t>
            </a:r>
            <a:r>
              <a:rPr lang="pl-PL" altLang="pl-PL" sz="28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l-PL" altLang="pl-PL" sz="2800" i="1" dirty="0" err="1">
                <a:latin typeface="Verdana" panose="020B0604030504040204" pitchFamily="34" charset="0"/>
                <a:ea typeface="Verdana" panose="020B0604030504040204" pitchFamily="34" charset="0"/>
              </a:rPr>
              <a:t>labour</a:t>
            </a:r>
            <a:r>
              <a:rPr lang="pl-PL" altLang="pl-PL" sz="2800" i="1" dirty="0">
                <a:latin typeface="Verdana" panose="020B0604030504040204" pitchFamily="34" charset="0"/>
                <a:ea typeface="Verdana" panose="020B0604030504040204" pitchFamily="34" charset="0"/>
              </a:rPr>
              <a:t> and </a:t>
            </a:r>
            <a:r>
              <a:rPr lang="pl-PL" altLang="pl-PL" sz="2800" i="1" dirty="0" err="1">
                <a:latin typeface="Verdana" panose="020B0604030504040204" pitchFamily="34" charset="0"/>
                <a:ea typeface="Verdana" panose="020B0604030504040204" pitchFamily="34" charset="0"/>
              </a:rPr>
              <a:t>knowledge</a:t>
            </a:r>
            <a:endParaRPr lang="en-GB" altLang="pl-PL" sz="2800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83829" y="876479"/>
            <a:ext cx="5874715" cy="7981950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1034915" y="9476081"/>
            <a:ext cx="44698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Source Serif Pro Bold" panose="020B0604020202020204" charset="-18"/>
              </a:rPr>
              <a:t>AGH UNIVERSITY OF THE FUTURE</a:t>
            </a:r>
          </a:p>
        </p:txBody>
      </p:sp>
      <p:pic>
        <p:nvPicPr>
          <p:cNvPr id="13" name="Obraz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4457" y="4457700"/>
            <a:ext cx="3840459" cy="289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775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"/>
          <p:cNvSpPr/>
          <p:nvPr/>
        </p:nvSpPr>
        <p:spPr>
          <a:xfrm>
            <a:off x="-762000" y="-1181100"/>
            <a:ext cx="19812000" cy="8176553"/>
          </a:xfrm>
          <a:prstGeom prst="rect">
            <a:avLst/>
          </a:prstGeom>
          <a:solidFill>
            <a:srgbClr val="F3F5F9"/>
          </a:solidFill>
        </p:spPr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3905411" y="715337"/>
            <a:ext cx="12095870" cy="1875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algn="ctr">
              <a:spcBef>
                <a:spcPct val="20000"/>
              </a:spcBef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algn="ctr">
              <a:spcBef>
                <a:spcPct val="20000"/>
              </a:spcBef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algn="ctr">
              <a:spcBef>
                <a:spcPct val="20000"/>
              </a:spcBef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80000"/>
              </a:lnSpc>
              <a:defRPr/>
            </a:pPr>
            <a:endParaRPr lang="en-GB" altLang="pl-PL" sz="1800">
              <a:latin typeface="Palatino Linotype" panose="02040502050505030304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828288" y="4961638"/>
            <a:ext cx="4397638" cy="294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10016" y="4991100"/>
            <a:ext cx="4358384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1036856" y="1612057"/>
            <a:ext cx="16336744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altLang="pl-PL" sz="6600" dirty="0">
                <a:solidFill>
                  <a:srgbClr val="82B000"/>
                </a:solidFill>
                <a:latin typeface="Source Serif Pro Bold" panose="020B0604020202020204" charset="-18"/>
              </a:rPr>
              <a:t>AGH</a:t>
            </a:r>
            <a:r>
              <a:rPr lang="pl-PL" altLang="pl-PL" sz="6600" dirty="0">
                <a:solidFill>
                  <a:srgbClr val="82B000"/>
                </a:solidFill>
                <a:latin typeface="Source Serif Pro Bold" panose="020B0604020202020204" charset="-18"/>
              </a:rPr>
              <a:t> University</a:t>
            </a:r>
            <a:r>
              <a:rPr lang="en-GB" altLang="pl-PL" sz="6600" dirty="0">
                <a:solidFill>
                  <a:srgbClr val="82B000"/>
                </a:solidFill>
                <a:latin typeface="Source Serif Pro Bold" panose="020B0604020202020204" charset="-18"/>
              </a:rPr>
              <a:t> adapts its education</a:t>
            </a:r>
            <a:r>
              <a:rPr lang="pl-PL" altLang="pl-PL" sz="6600" dirty="0">
                <a:solidFill>
                  <a:srgbClr val="82B000"/>
                </a:solidFill>
                <a:latin typeface="Source Serif Pro Bold" panose="020B0604020202020204" charset="-18"/>
              </a:rPr>
              <a:t> and </a:t>
            </a:r>
            <a:r>
              <a:rPr lang="pl-PL" altLang="pl-PL" sz="6600" dirty="0" err="1">
                <a:solidFill>
                  <a:srgbClr val="82B000"/>
                </a:solidFill>
                <a:latin typeface="Source Serif Pro Bold" panose="020B0604020202020204" charset="-18"/>
              </a:rPr>
              <a:t>research</a:t>
            </a:r>
            <a:r>
              <a:rPr lang="en-GB" altLang="pl-PL" sz="6600" dirty="0">
                <a:solidFill>
                  <a:srgbClr val="82B000"/>
                </a:solidFill>
                <a:latin typeface="Source Serif Pro Bold" panose="020B0604020202020204" charset="-18"/>
              </a:rPr>
              <a:t> profiles to the requirements of the labour market</a:t>
            </a:r>
          </a:p>
        </p:txBody>
      </p:sp>
      <p:pic>
        <p:nvPicPr>
          <p:cNvPr id="11270" name="Picture 1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01702" y="4981602"/>
            <a:ext cx="4404690" cy="293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5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97000" y="4991100"/>
            <a:ext cx="3962400" cy="2933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10"/>
          <p:cNvSpPr/>
          <p:nvPr/>
        </p:nvSpPr>
        <p:spPr>
          <a:xfrm rot="16200000">
            <a:off x="9118812" y="211197"/>
            <a:ext cx="172832" cy="1904999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13" name="Prostokąt 12"/>
          <p:cNvSpPr/>
          <p:nvPr/>
        </p:nvSpPr>
        <p:spPr>
          <a:xfrm>
            <a:off x="13182601" y="9588555"/>
            <a:ext cx="4648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  <a:latin typeface="Source Serif Pro Bold" panose="020B0604020202020204" charset="-18"/>
              </a:rPr>
              <a:t>AGH UNIVERSITY OF THE FUTURE</a:t>
            </a:r>
          </a:p>
        </p:txBody>
      </p:sp>
    </p:spTree>
    <p:extLst>
      <p:ext uri="{BB962C8B-B14F-4D97-AF65-F5344CB8AC3E}">
        <p14:creationId xmlns:p14="http://schemas.microsoft.com/office/powerpoint/2010/main" val="3541409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>
            <a:extLst>
              <a:ext uri="{FF2B5EF4-FFF2-40B4-BE49-F238E27FC236}">
                <a16:creationId xmlns:a16="http://schemas.microsoft.com/office/drawing/2014/main" id="{023624AA-4C20-4AB5-A7AA-02E05DE45160}"/>
              </a:ext>
            </a:extLst>
          </p:cNvPr>
          <p:cNvSpPr/>
          <p:nvPr/>
        </p:nvSpPr>
        <p:spPr>
          <a:xfrm>
            <a:off x="10822354" y="-1524"/>
            <a:ext cx="7465646" cy="10287000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13314" name="Text Box 3"/>
          <p:cNvSpPr txBox="1">
            <a:spLocks noChangeArrowheads="1"/>
          </p:cNvSpPr>
          <p:nvPr/>
        </p:nvSpPr>
        <p:spPr bwMode="auto">
          <a:xfrm>
            <a:off x="11659948" y="1398426"/>
            <a:ext cx="6207428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pl-PL" altLang="pl-PL" sz="4800" b="1" dirty="0">
                <a:solidFill>
                  <a:schemeClr val="bg1"/>
                </a:solidFill>
                <a:latin typeface="Source Serif Pro Bold" panose="020B0604020202020204" charset="-18"/>
              </a:rPr>
              <a:t>AGH University </a:t>
            </a:r>
            <a:r>
              <a:rPr lang="pl-PL" altLang="pl-PL" sz="4800" b="1" dirty="0" err="1">
                <a:solidFill>
                  <a:schemeClr val="bg1"/>
                </a:solidFill>
                <a:latin typeface="Source Serif Pro Bold" panose="020B0604020202020204" charset="-18"/>
              </a:rPr>
              <a:t>educates</a:t>
            </a:r>
            <a:r>
              <a:rPr lang="pl-PL" altLang="pl-PL" sz="4800" b="1" dirty="0">
                <a:solidFill>
                  <a:schemeClr val="bg1"/>
                </a:solidFill>
                <a:latin typeface="Source Serif Pro Bold" panose="020B0604020202020204" charset="-18"/>
              </a:rPr>
              <a:t> </a:t>
            </a:r>
            <a:r>
              <a:rPr lang="pl-PL" altLang="pl-PL" sz="4800" b="1" dirty="0" err="1">
                <a:solidFill>
                  <a:schemeClr val="bg1"/>
                </a:solidFill>
                <a:latin typeface="Source Serif Pro Bold" panose="020B0604020202020204" charset="-18"/>
              </a:rPr>
              <a:t>specialists</a:t>
            </a:r>
            <a:r>
              <a:rPr lang="pl-PL" altLang="pl-PL" sz="4800" b="1" dirty="0">
                <a:solidFill>
                  <a:schemeClr val="bg1"/>
                </a:solidFill>
                <a:latin typeface="Source Serif Pro Bold" panose="020B0604020202020204" charset="-18"/>
              </a:rPr>
              <a:t> for the market – </a:t>
            </a:r>
            <a:r>
              <a:rPr lang="pl-PL" altLang="pl-PL" sz="4800" b="1" dirty="0" err="1">
                <a:solidFill>
                  <a:schemeClr val="bg1"/>
                </a:solidFill>
                <a:latin typeface="Source Serif Pro Bold" panose="020B0604020202020204" charset="-18"/>
              </a:rPr>
              <a:t>our</a:t>
            </a:r>
            <a:r>
              <a:rPr lang="pl-PL" altLang="pl-PL" sz="4800" b="1" dirty="0">
                <a:solidFill>
                  <a:schemeClr val="bg1"/>
                </a:solidFill>
                <a:latin typeface="Source Serif Pro Bold" panose="020B0604020202020204" charset="-18"/>
              </a:rPr>
              <a:t> </a:t>
            </a:r>
            <a:r>
              <a:rPr lang="pl-PL" altLang="pl-PL" sz="4800" b="1" dirty="0" err="1">
                <a:solidFill>
                  <a:schemeClr val="bg1"/>
                </a:solidFill>
                <a:latin typeface="Source Serif Pro Bold" panose="020B0604020202020204" charset="-18"/>
              </a:rPr>
              <a:t>social</a:t>
            </a:r>
            <a:r>
              <a:rPr lang="pl-PL" altLang="pl-PL" sz="4800" b="1" dirty="0">
                <a:solidFill>
                  <a:schemeClr val="bg1"/>
                </a:solidFill>
                <a:latin typeface="Source Serif Pro Bold" panose="020B0604020202020204" charset="-18"/>
              </a:rPr>
              <a:t> </a:t>
            </a:r>
            <a:r>
              <a:rPr lang="pl-PL" altLang="pl-PL" sz="4800" b="1" dirty="0" err="1">
                <a:solidFill>
                  <a:schemeClr val="bg1"/>
                </a:solidFill>
                <a:latin typeface="Source Serif Pro Bold" panose="020B0604020202020204" charset="-18"/>
              </a:rPr>
              <a:t>mission</a:t>
            </a:r>
            <a:endParaRPr lang="en-GB" altLang="pl-PL" sz="4800" b="1" dirty="0">
              <a:solidFill>
                <a:schemeClr val="bg1"/>
              </a:solidFill>
              <a:latin typeface="Source Serif Pro Bold" panose="020B0604020202020204" charset="-18"/>
            </a:endParaRPr>
          </a:p>
          <a:p>
            <a:endParaRPr lang="pl-PL" altLang="pl-PL" sz="6000" b="1" dirty="0">
              <a:solidFill>
                <a:schemeClr val="bg1"/>
              </a:solidFill>
              <a:latin typeface="Source Serif Pro Bold" panose="020B0604020202020204" charset="-18"/>
            </a:endParaRP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914400" y="952500"/>
            <a:ext cx="9677400" cy="8710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en-US" altLang="pl-PL" sz="3600" b="1" dirty="0">
                <a:latin typeface="Verdana" panose="020B0604030504040204" pitchFamily="34" charset="0"/>
                <a:ea typeface="Verdana" panose="020B0604030504040204" pitchFamily="34" charset="0"/>
              </a:rPr>
              <a:t>Priorities of the global and Polish market and economy: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endParaRPr lang="en-US" altLang="pl-PL" sz="3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pl-PL" sz="3200" dirty="0">
                <a:latin typeface="Verdana" panose="020B0604030504040204" pitchFamily="34" charset="0"/>
                <a:ea typeface="Verdana" panose="020B0604030504040204" pitchFamily="34" charset="0"/>
              </a:rPr>
              <a:t>Computer science and telecommunications – </a:t>
            </a:r>
            <a:r>
              <a:rPr lang="en-US" altLang="pl-PL" sz="3200" dirty="0">
                <a:solidFill>
                  <a:srgbClr val="79A4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  <a:r>
              <a:rPr lang="en-US" altLang="pl-PL" sz="3200" dirty="0" err="1">
                <a:solidFill>
                  <a:srgbClr val="79A4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Digitali</a:t>
            </a:r>
            <a:r>
              <a:rPr lang="pl-PL" altLang="pl-PL" sz="3200" dirty="0">
                <a:solidFill>
                  <a:srgbClr val="79A4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lang="en-US" altLang="pl-PL" sz="3200" dirty="0" err="1">
                <a:solidFill>
                  <a:srgbClr val="79A4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ation</a:t>
            </a:r>
            <a:r>
              <a:rPr lang="en-US" altLang="pl-PL" sz="3200" dirty="0">
                <a:solidFill>
                  <a:srgbClr val="79A4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IT, CS, AI, …”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pl-PL" sz="3200" dirty="0">
                <a:latin typeface="Verdana" panose="020B0604030504040204" pitchFamily="34" charset="0"/>
                <a:ea typeface="Verdana" panose="020B0604030504040204" pitchFamily="34" charset="0"/>
              </a:rPr>
              <a:t>Power Engineering – </a:t>
            </a:r>
            <a:r>
              <a:rPr lang="en-US" altLang="pl-PL" sz="3200" dirty="0">
                <a:solidFill>
                  <a:srgbClr val="82B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“Energy transformation and zero</a:t>
            </a:r>
            <a:r>
              <a:rPr lang="pl-PL" altLang="pl-PL" sz="3200" dirty="0">
                <a:solidFill>
                  <a:srgbClr val="82B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pl-PL" sz="3200" dirty="0">
                <a:solidFill>
                  <a:srgbClr val="82B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emission”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pl-PL" sz="3200" dirty="0">
                <a:latin typeface="Verdana" panose="020B0604030504040204" pitchFamily="34" charset="0"/>
                <a:ea typeface="Verdana" panose="020B0604030504040204" pitchFamily="34" charset="0"/>
              </a:rPr>
              <a:t>Geoscience – </a:t>
            </a:r>
            <a:r>
              <a:rPr lang="en-US" altLang="pl-PL" sz="3200" dirty="0">
                <a:solidFill>
                  <a:srgbClr val="82B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“Climate protection”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pl-PL" sz="3200" dirty="0">
                <a:latin typeface="Verdana" panose="020B0604030504040204" pitchFamily="34" charset="0"/>
                <a:ea typeface="Verdana" panose="020B0604030504040204" pitchFamily="34" charset="0"/>
              </a:rPr>
              <a:t>Cutting-edge technologies – </a:t>
            </a:r>
            <a:r>
              <a:rPr lang="en-US" altLang="pl-PL" sz="3200" dirty="0">
                <a:solidFill>
                  <a:srgbClr val="82B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“Circular economy”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pl-PL" sz="3200" dirty="0">
                <a:latin typeface="Verdana" panose="020B0604030504040204" pitchFamily="34" charset="0"/>
                <a:ea typeface="Verdana" panose="020B0604030504040204" pitchFamily="34" charset="0"/>
              </a:rPr>
              <a:t>Mechanics, automatics, and robotics –</a:t>
            </a:r>
            <a:r>
              <a:rPr lang="en-US" altLang="pl-PL" sz="3200" dirty="0">
                <a:solidFill>
                  <a:srgbClr val="82B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“Industry 4.0”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pl-PL" sz="3200" dirty="0">
                <a:latin typeface="Verdana" panose="020B0604030504040204" pitchFamily="34" charset="0"/>
                <a:ea typeface="Verdana" panose="020B0604030504040204" pitchFamily="34" charset="0"/>
              </a:rPr>
              <a:t>Materials &amp; technologies – </a:t>
            </a:r>
            <a:r>
              <a:rPr lang="en-US" altLang="pl-PL" sz="3200" dirty="0">
                <a:solidFill>
                  <a:srgbClr val="82B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“Zero waste”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pl-PL" sz="3200" dirty="0">
                <a:solidFill>
                  <a:srgbClr val="82B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altLang="pl-PL" sz="3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en-US" altLang="pl-PL" sz="27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Obraz 7" descr="https://www.agh.edu.pl/fileadmin/_processed_/f/d/csm_Space_Station_stitch_6921cc448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59948" y="6362700"/>
            <a:ext cx="5636314" cy="334154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AutoShape 10"/>
          <p:cNvSpPr/>
          <p:nvPr/>
        </p:nvSpPr>
        <p:spPr>
          <a:xfrm rot="16200000" flipH="1">
            <a:off x="13614772" y="-1002324"/>
            <a:ext cx="128952" cy="4038600"/>
          </a:xfrm>
          <a:prstGeom prst="rect">
            <a:avLst/>
          </a:prstGeom>
          <a:solidFill>
            <a:schemeClr val="bg1"/>
          </a:solidFill>
        </p:spPr>
      </p:sp>
      <p:sp>
        <p:nvSpPr>
          <p:cNvPr id="10" name="Prostokąt 9"/>
          <p:cNvSpPr/>
          <p:nvPr/>
        </p:nvSpPr>
        <p:spPr>
          <a:xfrm>
            <a:off x="920496" y="9504186"/>
            <a:ext cx="44698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>
                <a:solidFill>
                  <a:schemeClr val="bg1">
                    <a:lumMod val="50000"/>
                  </a:schemeClr>
                </a:solidFill>
                <a:latin typeface="Source Serif Pro Bold" panose="020B0604020202020204" charset="-18"/>
              </a:rPr>
              <a:t>AGH UNIVERSITY </a:t>
            </a:r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Source Serif Pro Bold" panose="020B0604020202020204" charset="-18"/>
              </a:rPr>
              <a:t>OF THE FUTURE</a:t>
            </a:r>
          </a:p>
        </p:txBody>
      </p:sp>
    </p:spTree>
    <p:extLst>
      <p:ext uri="{BB962C8B-B14F-4D97-AF65-F5344CB8AC3E}">
        <p14:creationId xmlns:p14="http://schemas.microsoft.com/office/powerpoint/2010/main" val="244305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>
            <a:extLst>
              <a:ext uri="{FF2B5EF4-FFF2-40B4-BE49-F238E27FC236}">
                <a16:creationId xmlns:a16="http://schemas.microsoft.com/office/drawing/2014/main" id="{023624AA-4C20-4AB5-A7AA-02E05DE45160}"/>
              </a:ext>
            </a:extLst>
          </p:cNvPr>
          <p:cNvSpPr/>
          <p:nvPr/>
        </p:nvSpPr>
        <p:spPr>
          <a:xfrm>
            <a:off x="0" y="-13261"/>
            <a:ext cx="7391400" cy="10313377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3520" y="1004283"/>
            <a:ext cx="6858000" cy="2286000"/>
          </a:xfrm>
        </p:spPr>
        <p:txBody>
          <a:bodyPr>
            <a:noAutofit/>
          </a:bodyPr>
          <a:lstStyle/>
          <a:p>
            <a:pPr algn="l">
              <a:defRPr/>
            </a:pPr>
            <a:br>
              <a:rPr lang="pl-PL" sz="6000" b="1" kern="0" dirty="0">
                <a:latin typeface="Source Serif Pro Bold" panose="020B0604020202020204" charset="-18"/>
              </a:rPr>
            </a:br>
            <a:r>
              <a:rPr lang="pl-PL" sz="6000" b="1" kern="0" dirty="0">
                <a:latin typeface="Source Serif Pro Bold" panose="020B0604020202020204" charset="-18"/>
              </a:rPr>
              <a:t>HIGH-QUALITY AND MODERN EDUCATION</a:t>
            </a:r>
            <a:endParaRPr lang="pl-PL" sz="6000" dirty="0">
              <a:latin typeface="Source Serif Pro Bold" panose="020B0604020202020204" charset="-18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7162800" y="1055905"/>
            <a:ext cx="10565878" cy="8153401"/>
          </a:xfrm>
        </p:spPr>
        <p:txBody>
          <a:bodyPr>
            <a:normAutofit/>
          </a:bodyPr>
          <a:lstStyle/>
          <a:p>
            <a:pPr marL="726171" indent="-726171" defTabSz="1244864">
              <a:lnSpc>
                <a:spcPct val="80000"/>
              </a:lnSpc>
              <a:buNone/>
              <a:defRPr/>
            </a:pPr>
            <a:endParaRPr lang="pl-PL" sz="1634" b="1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605789" lvl="1" indent="-635400" defTabSz="1244864">
              <a:buNone/>
              <a:defRPr/>
            </a:pPr>
            <a:r>
              <a:rPr lang="en-GB" sz="3500" b="1" kern="0" dirty="0">
                <a:latin typeface="Verdana" panose="020B0604030504040204" pitchFamily="34" charset="0"/>
                <a:ea typeface="Verdana" panose="020B0604030504040204" pitchFamily="34" charset="0"/>
              </a:rPr>
              <a:t>AGH</a:t>
            </a:r>
            <a:r>
              <a:rPr lang="pl-PL" sz="3500" b="1" kern="0" dirty="0">
                <a:latin typeface="Verdana" panose="020B0604030504040204" pitchFamily="34" charset="0"/>
                <a:ea typeface="Verdana" panose="020B0604030504040204" pitchFamily="34" charset="0"/>
              </a:rPr>
              <a:t> UNIVERSITY </a:t>
            </a:r>
            <a:r>
              <a:rPr lang="pl-PL" sz="3500" b="1" kern="0" dirty="0" err="1">
                <a:latin typeface="Verdana" panose="020B0604030504040204" pitchFamily="34" charset="0"/>
                <a:ea typeface="Verdana" panose="020B0604030504040204" pitchFamily="34" charset="0"/>
              </a:rPr>
              <a:t>offers</a:t>
            </a:r>
            <a:r>
              <a:rPr lang="en-GB" sz="3500" b="1" kern="0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 marL="1605789" lvl="1" indent="-635400" defTabSz="1244864">
              <a:buFontTx/>
              <a:buChar char="•"/>
              <a:defRPr/>
            </a:pPr>
            <a:endParaRPr lang="en-GB" sz="3500" b="1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605789" lvl="1" indent="-635400" defTabSz="1244864">
              <a:buFontTx/>
              <a:buChar char="•"/>
              <a:defRPr/>
            </a:pPr>
            <a:r>
              <a:rPr lang="en-GB" sz="3200" b="1" kern="0" dirty="0">
                <a:latin typeface="Verdana" panose="020B0604030504040204" pitchFamily="34" charset="0"/>
                <a:ea typeface="Verdana" panose="020B0604030504040204" pitchFamily="34" charset="0"/>
              </a:rPr>
              <a:t>first-cycle programme</a:t>
            </a:r>
            <a:r>
              <a:rPr lang="pl-PL" sz="3200" b="1" kern="0" dirty="0"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lang="en-GB" sz="3200" b="1" kern="0" dirty="0">
                <a:latin typeface="Verdana" panose="020B0604030504040204" pitchFamily="34" charset="0"/>
                <a:ea typeface="Verdana" panose="020B0604030504040204" pitchFamily="34" charset="0"/>
              </a:rPr>
              <a:t> of study</a:t>
            </a:r>
            <a:br>
              <a:rPr lang="en-GB" sz="3200" b="1" kern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3200" kern="0" dirty="0">
                <a:latin typeface="Verdana" panose="020B0604030504040204" pitchFamily="34" charset="0"/>
                <a:ea typeface="Verdana" panose="020B0604030504040204" pitchFamily="34" charset="0"/>
              </a:rPr>
              <a:t>student</a:t>
            </a:r>
            <a:r>
              <a:rPr lang="pl-PL" sz="3200" kern="0" dirty="0"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lang="en-GB" sz="3200" kern="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l-PL" sz="3200" kern="0" dirty="0" err="1">
                <a:latin typeface="Verdana" panose="020B0604030504040204" pitchFamily="34" charset="0"/>
                <a:ea typeface="Verdana" panose="020B0604030504040204" pitchFamily="34" charset="0"/>
              </a:rPr>
              <a:t>obtain</a:t>
            </a:r>
            <a:r>
              <a:rPr lang="pl-PL" sz="3200" kern="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3200" kern="0" dirty="0">
                <a:latin typeface="Verdana" panose="020B0604030504040204" pitchFamily="34" charset="0"/>
                <a:ea typeface="Verdana" panose="020B0604030504040204" pitchFamily="34" charset="0"/>
              </a:rPr>
              <a:t>a Bachelor of Science </a:t>
            </a:r>
            <a:br>
              <a:rPr lang="pl-PL" sz="3200" kern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3200" kern="0" dirty="0">
                <a:latin typeface="Verdana" panose="020B0604030504040204" pitchFamily="34" charset="0"/>
                <a:ea typeface="Verdana" panose="020B0604030504040204" pitchFamily="34" charset="0"/>
              </a:rPr>
              <a:t>or Bachelor of Arts degree</a:t>
            </a:r>
          </a:p>
          <a:p>
            <a:pPr marL="970389" lvl="1" indent="0" defTabSz="1244864">
              <a:buNone/>
              <a:defRPr/>
            </a:pPr>
            <a:endParaRPr lang="en-GB" sz="32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605789" lvl="1" indent="-635400" defTabSz="1244864">
              <a:buFontTx/>
              <a:buChar char="•"/>
              <a:defRPr/>
            </a:pPr>
            <a:r>
              <a:rPr lang="en-GB" sz="3200" b="1" kern="0" dirty="0">
                <a:latin typeface="Verdana" panose="020B0604030504040204" pitchFamily="34" charset="0"/>
                <a:ea typeface="Verdana" panose="020B0604030504040204" pitchFamily="34" charset="0"/>
              </a:rPr>
              <a:t>second-cycle programme</a:t>
            </a:r>
            <a:r>
              <a:rPr lang="pl-PL" sz="3200" b="1" kern="0" dirty="0"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lang="en-GB" sz="3200" b="1" kern="0" dirty="0">
                <a:latin typeface="Verdana" panose="020B0604030504040204" pitchFamily="34" charset="0"/>
                <a:ea typeface="Verdana" panose="020B0604030504040204" pitchFamily="34" charset="0"/>
              </a:rPr>
              <a:t> of study</a:t>
            </a:r>
            <a:br>
              <a:rPr lang="en-GB" sz="3200" b="1" kern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3200" kern="0" dirty="0">
                <a:latin typeface="Verdana" panose="020B0604030504040204" pitchFamily="34" charset="0"/>
                <a:ea typeface="Verdana" panose="020B0604030504040204" pitchFamily="34" charset="0"/>
              </a:rPr>
              <a:t>student</a:t>
            </a:r>
            <a:r>
              <a:rPr lang="pl-PL" sz="3200" kern="0" dirty="0"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lang="en-GB" sz="3200" kern="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l-PL" sz="3200" kern="0" dirty="0" err="1">
                <a:latin typeface="Verdana" panose="020B0604030504040204" pitchFamily="34" charset="0"/>
                <a:ea typeface="Verdana" panose="020B0604030504040204" pitchFamily="34" charset="0"/>
              </a:rPr>
              <a:t>obtain</a:t>
            </a:r>
            <a:r>
              <a:rPr lang="pl-PL" sz="3200" kern="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3200" kern="0" dirty="0">
                <a:latin typeface="Verdana" panose="020B0604030504040204" pitchFamily="34" charset="0"/>
                <a:ea typeface="Verdana" panose="020B0604030504040204" pitchFamily="34" charset="0"/>
              </a:rPr>
              <a:t>a Master of Arts </a:t>
            </a:r>
            <a:br>
              <a:rPr lang="pl-PL" sz="3200" kern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3200" kern="0" dirty="0" err="1">
                <a:latin typeface="Verdana" panose="020B0604030504040204" pitchFamily="34" charset="0"/>
                <a:ea typeface="Verdana" panose="020B0604030504040204" pitchFamily="34" charset="0"/>
              </a:rPr>
              <a:t>or</a:t>
            </a:r>
            <a:r>
              <a:rPr lang="pl-PL" sz="3200" kern="0" dirty="0">
                <a:latin typeface="Verdana" panose="020B0604030504040204" pitchFamily="34" charset="0"/>
                <a:ea typeface="Verdana" panose="020B0604030504040204" pitchFamily="34" charset="0"/>
              </a:rPr>
              <a:t> Master of Science </a:t>
            </a:r>
            <a:r>
              <a:rPr lang="en-GB" sz="3200" kern="0" dirty="0">
                <a:latin typeface="Verdana" panose="020B0604030504040204" pitchFamily="34" charset="0"/>
                <a:ea typeface="Verdana" panose="020B0604030504040204" pitchFamily="34" charset="0"/>
              </a:rPr>
              <a:t>degree</a:t>
            </a:r>
            <a:br>
              <a:rPr lang="en-GB" sz="3200" kern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GB" sz="32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605789" lvl="1" indent="-635400" defTabSz="1244864">
              <a:buFontTx/>
              <a:buChar char="•"/>
              <a:defRPr/>
            </a:pPr>
            <a:r>
              <a:rPr lang="en-GB" sz="3200" b="1" kern="0" dirty="0">
                <a:latin typeface="Verdana" panose="020B0604030504040204" pitchFamily="34" charset="0"/>
                <a:ea typeface="Verdana" panose="020B0604030504040204" pitchFamily="34" charset="0"/>
              </a:rPr>
              <a:t>doctoral studies</a:t>
            </a:r>
            <a:r>
              <a:rPr lang="pl-PL" sz="3200" b="1" kern="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l-PL" sz="3200" kern="0" dirty="0">
                <a:latin typeface="Verdana" panose="020B0604030504040204" pitchFamily="34" charset="0"/>
                <a:ea typeface="Verdana" panose="020B0604030504040204" pitchFamily="34" charset="0"/>
              </a:rPr>
              <a:t>”</a:t>
            </a:r>
            <a:r>
              <a:rPr lang="en-GB" sz="3200" kern="0" dirty="0">
                <a:latin typeface="Verdana" panose="020B0604030504040204" pitchFamily="34" charset="0"/>
                <a:ea typeface="Verdana" panose="020B0604030504040204" pitchFamily="34" charset="0"/>
              </a:rPr>
              <a:t>AGH</a:t>
            </a:r>
            <a:r>
              <a:rPr lang="pl-PL" sz="3200" kern="0" dirty="0">
                <a:latin typeface="Verdana" panose="020B0604030504040204" pitchFamily="34" charset="0"/>
                <a:ea typeface="Verdana" panose="020B0604030504040204" pitchFamily="34" charset="0"/>
              </a:rPr>
              <a:t> University</a:t>
            </a:r>
            <a:r>
              <a:rPr lang="en-GB" sz="3200" kern="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pl-PL" sz="3200" kern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3200" kern="0" dirty="0">
                <a:latin typeface="Verdana" panose="020B0604030504040204" pitchFamily="34" charset="0"/>
                <a:ea typeface="Verdana" panose="020B0604030504040204" pitchFamily="34" charset="0"/>
              </a:rPr>
              <a:t>Doctoral School” </a:t>
            </a:r>
          </a:p>
          <a:p>
            <a:pPr marL="1605789" lvl="1" indent="-635400" defTabSz="1244864">
              <a:buFontTx/>
              <a:buChar char="•"/>
              <a:defRPr/>
            </a:pPr>
            <a:endParaRPr lang="en-GB" sz="32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605789" lvl="1" indent="-635400" defTabSz="1244864">
              <a:buFontTx/>
              <a:buChar char="•"/>
              <a:defRPr/>
            </a:pPr>
            <a:r>
              <a:rPr lang="en-GB" sz="3200" b="1" kern="0" dirty="0">
                <a:latin typeface="Verdana" panose="020B0604030504040204" pitchFamily="34" charset="0"/>
                <a:ea typeface="Verdana" panose="020B0604030504040204" pitchFamily="34" charset="0"/>
              </a:rPr>
              <a:t>postgraduate studies </a:t>
            </a:r>
            <a:r>
              <a:rPr lang="pl-PL" sz="3500" kern="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</a:p>
          <a:p>
            <a:pPr>
              <a:defRPr/>
            </a:pPr>
            <a:endParaRPr lang="pl-PL" dirty="0">
              <a:ea typeface="Verdana" panose="020B0604030504040204" pitchFamily="34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520" y="5467926"/>
            <a:ext cx="6189932" cy="4299335"/>
          </a:xfrm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AutoShape 10"/>
          <p:cNvSpPr/>
          <p:nvPr/>
        </p:nvSpPr>
        <p:spPr>
          <a:xfrm rot="16200000" flipH="1">
            <a:off x="2640624" y="-1015585"/>
            <a:ext cx="128952" cy="4038600"/>
          </a:xfrm>
          <a:prstGeom prst="rect">
            <a:avLst/>
          </a:prstGeom>
          <a:solidFill>
            <a:schemeClr val="bg1"/>
          </a:solidFill>
        </p:spPr>
      </p:sp>
      <p:sp>
        <p:nvSpPr>
          <p:cNvPr id="10" name="Prostokąt 9"/>
          <p:cNvSpPr/>
          <p:nvPr/>
        </p:nvSpPr>
        <p:spPr>
          <a:xfrm>
            <a:off x="13258800" y="9520256"/>
            <a:ext cx="44698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Source Serif Pro Bold" panose="020B0604020202020204" charset="-18"/>
              </a:rPr>
              <a:t>AGH UNIVERSITY OF THE FUTURE</a:t>
            </a:r>
          </a:p>
        </p:txBody>
      </p:sp>
    </p:spTree>
    <p:extLst>
      <p:ext uri="{BB962C8B-B14F-4D97-AF65-F5344CB8AC3E}">
        <p14:creationId xmlns:p14="http://schemas.microsoft.com/office/powerpoint/2010/main" val="3829593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BF167990-DD6A-49BC-9D7F-A7D07CF15D24}"/>
              </a:ext>
            </a:extLst>
          </p:cNvPr>
          <p:cNvSpPr txBox="1">
            <a:spLocks/>
          </p:cNvSpPr>
          <p:nvPr/>
        </p:nvSpPr>
        <p:spPr>
          <a:xfrm>
            <a:off x="7501586" y="647700"/>
            <a:ext cx="8993187" cy="861835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688"/>
              </a:spcAft>
            </a:pPr>
            <a:r>
              <a:rPr lang="en-GB" altLang="pl-PL" dirty="0">
                <a:latin typeface="Verdana" panose="020B0604030504040204" pitchFamily="34" charset="0"/>
              </a:rPr>
              <a:t>Online / e-learning studies</a:t>
            </a:r>
          </a:p>
          <a:p>
            <a:pPr>
              <a:lnSpc>
                <a:spcPct val="150000"/>
              </a:lnSpc>
              <a:spcAft>
                <a:spcPts val="688"/>
              </a:spcAft>
            </a:pPr>
            <a:r>
              <a:rPr lang="en-GB" altLang="pl-PL" dirty="0">
                <a:latin typeface="Verdana" panose="020B0604030504040204" pitchFamily="34" charset="0"/>
              </a:rPr>
              <a:t>Studies in English</a:t>
            </a:r>
          </a:p>
          <a:p>
            <a:pPr>
              <a:lnSpc>
                <a:spcPct val="150000"/>
              </a:lnSpc>
              <a:spcAft>
                <a:spcPts val="688"/>
              </a:spcAft>
            </a:pPr>
            <a:r>
              <a:rPr lang="en-GB" altLang="pl-PL" dirty="0">
                <a:latin typeface="Verdana" panose="020B0604030504040204" pitchFamily="34" charset="0"/>
              </a:rPr>
              <a:t>AGH</a:t>
            </a:r>
            <a:r>
              <a:rPr lang="pl-PL" altLang="pl-PL" dirty="0">
                <a:latin typeface="Verdana" panose="020B0604030504040204" pitchFamily="34" charset="0"/>
              </a:rPr>
              <a:t> </a:t>
            </a:r>
            <a:r>
              <a:rPr lang="en-GB" altLang="pl-PL" dirty="0">
                <a:latin typeface="Verdana" panose="020B0604030504040204" pitchFamily="34" charset="0"/>
              </a:rPr>
              <a:t>Open University</a:t>
            </a:r>
          </a:p>
          <a:p>
            <a:pPr>
              <a:lnSpc>
                <a:spcPct val="150000"/>
              </a:lnSpc>
              <a:spcAft>
                <a:spcPts val="688"/>
              </a:spcAft>
            </a:pPr>
            <a:r>
              <a:rPr lang="en-GB" altLang="pl-PL" dirty="0">
                <a:latin typeface="Verdana" panose="020B0604030504040204" pitchFamily="34" charset="0"/>
              </a:rPr>
              <a:t>Year </a:t>
            </a:r>
            <a:r>
              <a:rPr lang="pl-PL" altLang="pl-PL" dirty="0">
                <a:latin typeface="Verdana" panose="020B0604030504040204" pitchFamily="34" charset="0"/>
              </a:rPr>
              <a:t>Z</a:t>
            </a:r>
            <a:r>
              <a:rPr lang="en-GB" altLang="pl-PL" dirty="0" err="1">
                <a:latin typeface="Verdana" panose="020B0604030504040204" pitchFamily="34" charset="0"/>
              </a:rPr>
              <a:t>ero</a:t>
            </a:r>
            <a:r>
              <a:rPr lang="en-GB" altLang="pl-PL" dirty="0">
                <a:latin typeface="Verdana" panose="020B0604030504040204" pitchFamily="34" charset="0"/>
              </a:rPr>
              <a:t> courses</a:t>
            </a:r>
          </a:p>
          <a:p>
            <a:pPr>
              <a:lnSpc>
                <a:spcPct val="150000"/>
              </a:lnSpc>
              <a:spcAft>
                <a:spcPts val="688"/>
              </a:spcAft>
            </a:pPr>
            <a:r>
              <a:rPr lang="en-GB" altLang="pl-PL" dirty="0">
                <a:latin typeface="Verdana" panose="020B0604030504040204" pitchFamily="34" charset="0"/>
              </a:rPr>
              <a:t>Preparatory courses </a:t>
            </a:r>
          </a:p>
          <a:p>
            <a:pPr>
              <a:lnSpc>
                <a:spcPct val="150000"/>
              </a:lnSpc>
              <a:spcAft>
                <a:spcPts val="688"/>
              </a:spcAft>
            </a:pPr>
            <a:r>
              <a:rPr lang="en-GB" altLang="pl-PL" dirty="0">
                <a:latin typeface="Verdana" panose="020B0604030504040204" pitchFamily="34" charset="0"/>
              </a:rPr>
              <a:t>Remedial courses</a:t>
            </a:r>
          </a:p>
          <a:p>
            <a:pPr>
              <a:lnSpc>
                <a:spcPct val="150000"/>
              </a:lnSpc>
              <a:spcAft>
                <a:spcPts val="688"/>
              </a:spcAft>
            </a:pPr>
            <a:r>
              <a:rPr lang="en-GB" altLang="pl-PL" dirty="0">
                <a:latin typeface="Verdana" panose="020B0604030504040204" pitchFamily="34" charset="0"/>
              </a:rPr>
              <a:t>Summer schools for foreigners</a:t>
            </a:r>
          </a:p>
          <a:p>
            <a:pPr>
              <a:lnSpc>
                <a:spcPct val="150000"/>
              </a:lnSpc>
              <a:spcAft>
                <a:spcPts val="688"/>
              </a:spcAft>
            </a:pPr>
            <a:r>
              <a:rPr lang="en-GB" altLang="pl-PL" dirty="0">
                <a:latin typeface="Verdana" panose="020B0604030504040204" pitchFamily="34" charset="0"/>
              </a:rPr>
              <a:t>Courses and trainings</a:t>
            </a:r>
          </a:p>
          <a:p>
            <a:pPr>
              <a:lnSpc>
                <a:spcPct val="150000"/>
              </a:lnSpc>
              <a:spcAft>
                <a:spcPts val="688"/>
              </a:spcAft>
            </a:pPr>
            <a:r>
              <a:rPr lang="en-GB" altLang="pl-PL" dirty="0">
                <a:latin typeface="Verdana" panose="020B0604030504040204" pitchFamily="34" charset="0"/>
              </a:rPr>
              <a:t>AGH</a:t>
            </a:r>
            <a:r>
              <a:rPr lang="pl-PL" altLang="pl-PL" dirty="0">
                <a:latin typeface="Verdana" panose="020B0604030504040204" pitchFamily="34" charset="0"/>
              </a:rPr>
              <a:t> </a:t>
            </a:r>
            <a:r>
              <a:rPr lang="en-GB" altLang="pl-PL" dirty="0">
                <a:latin typeface="Verdana" panose="020B0604030504040204" pitchFamily="34" charset="0"/>
              </a:rPr>
              <a:t>Junior Academy</a:t>
            </a:r>
            <a:endParaRPr lang="pl-PL" altLang="pl-PL" dirty="0">
              <a:latin typeface="Verdana" panose="020B0604030504040204" pitchFamily="34" charset="0"/>
            </a:endParaRPr>
          </a:p>
          <a:p>
            <a:pPr>
              <a:lnSpc>
                <a:spcPct val="150000"/>
              </a:lnSpc>
              <a:spcAft>
                <a:spcPts val="688"/>
              </a:spcAft>
            </a:pPr>
            <a:r>
              <a:rPr lang="la-Latn" altLang="pl-PL" dirty="0">
                <a:latin typeface="Verdana" panose="020B0604030504040204" pitchFamily="34" charset="0"/>
              </a:rPr>
              <a:t>………</a:t>
            </a:r>
            <a:r>
              <a:rPr lang="pl-PL" altLang="pl-PL" dirty="0">
                <a:latin typeface="Verdana" panose="020B0604030504040204" pitchFamily="34" charset="0"/>
              </a:rPr>
              <a:t>.</a:t>
            </a:r>
            <a:endParaRPr lang="en-GB" altLang="pl-PL" dirty="0">
              <a:latin typeface="Verdana" panose="020B0604030504040204" pitchFamily="34" charset="0"/>
            </a:endParaRPr>
          </a:p>
          <a:p>
            <a:pPr>
              <a:buFontTx/>
              <a:buNone/>
            </a:pPr>
            <a:r>
              <a:rPr lang="pl-PL" altLang="pl-PL" sz="1800" dirty="0"/>
              <a:t> </a:t>
            </a:r>
          </a:p>
          <a:p>
            <a:endParaRPr lang="pl-PL" altLang="pl-PL" sz="1800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38021201-3558-4E28-9E01-567E533AEB0C}"/>
              </a:ext>
            </a:extLst>
          </p:cNvPr>
          <p:cNvSpPr/>
          <p:nvPr/>
        </p:nvSpPr>
        <p:spPr>
          <a:xfrm>
            <a:off x="-304800" y="-38100"/>
            <a:ext cx="6815786" cy="10515600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B37BA450-3D23-4B14-8892-460BB2557C70}"/>
              </a:ext>
            </a:extLst>
          </p:cNvPr>
          <p:cNvSpPr/>
          <p:nvPr/>
        </p:nvSpPr>
        <p:spPr>
          <a:xfrm>
            <a:off x="654692" y="1596122"/>
            <a:ext cx="5365108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7012"/>
              </a:lnSpc>
            </a:pPr>
            <a:r>
              <a:rPr lang="pl-PL" sz="6000" b="1" spc="256" dirty="0">
                <a:solidFill>
                  <a:srgbClr val="252827"/>
                </a:solidFill>
                <a:latin typeface="Source Serif Pro Bold" panose="020B0604020202020204" charset="-18"/>
                <a:ea typeface="Verdana" panose="020B0604030504040204" pitchFamily="34" charset="0"/>
              </a:rPr>
              <a:t>FLEXIBLE FORMS OF EDUCATION </a:t>
            </a: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3F4463B5-2F4E-4B28-AD8E-1E014748DA6E}"/>
              </a:ext>
            </a:extLst>
          </p:cNvPr>
          <p:cNvSpPr/>
          <p:nvPr/>
        </p:nvSpPr>
        <p:spPr>
          <a:xfrm>
            <a:off x="685800" y="916509"/>
            <a:ext cx="3665168" cy="207818"/>
          </a:xfrm>
          <a:prstGeom prst="rect">
            <a:avLst/>
          </a:prstGeom>
          <a:solidFill>
            <a:schemeClr val="bg1"/>
          </a:solidFill>
        </p:spPr>
      </p:sp>
      <p:sp>
        <p:nvSpPr>
          <p:cNvPr id="8" name="Prostokąt 7"/>
          <p:cNvSpPr/>
          <p:nvPr/>
        </p:nvSpPr>
        <p:spPr>
          <a:xfrm>
            <a:off x="13182600" y="9518901"/>
            <a:ext cx="480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Source Serif Pro Bold" panose="020B0604020202020204" charset="-18"/>
              </a:rPr>
              <a:t>AGH UNIVERSITY OF THE FUTURE</a:t>
            </a:r>
          </a:p>
        </p:txBody>
      </p:sp>
    </p:spTree>
    <p:extLst>
      <p:ext uri="{BB962C8B-B14F-4D97-AF65-F5344CB8AC3E}">
        <p14:creationId xmlns:p14="http://schemas.microsoft.com/office/powerpoint/2010/main" val="3599292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236338"/>
            <a:ext cx="18288000" cy="1143000"/>
          </a:xfrm>
        </p:spPr>
        <p:txBody>
          <a:bodyPr>
            <a:normAutofit fontScale="90000"/>
          </a:bodyPr>
          <a:lstStyle/>
          <a:p>
            <a:pPr defTabSz="1244864">
              <a:defRPr/>
            </a:pPr>
            <a:br>
              <a:rPr lang="pl-PL" sz="3267" b="1" dirty="0">
                <a:latin typeface="Source Serif Pro Bold" panose="020B0604020202020204" charset="-18"/>
                <a:ea typeface="+mn-ea"/>
                <a:cs typeface="+mn-cs"/>
              </a:rPr>
            </a:br>
            <a:r>
              <a:rPr lang="en-GB" sz="6000" b="1" kern="0" dirty="0">
                <a:latin typeface="Source Serif Pro Bold" panose="020B0604020202020204" charset="-18"/>
              </a:rPr>
              <a:t>Unique and modern </a:t>
            </a:r>
            <a:r>
              <a:rPr lang="pl-PL" sz="6000" b="1" kern="0" dirty="0" err="1">
                <a:latin typeface="Source Serif Pro Bold" panose="020B0604020202020204" charset="-18"/>
              </a:rPr>
              <a:t>world-class</a:t>
            </a:r>
            <a:r>
              <a:rPr lang="pl-PL" sz="6000" b="1" kern="0" dirty="0">
                <a:latin typeface="Source Serif Pro Bold" panose="020B0604020202020204" charset="-18"/>
              </a:rPr>
              <a:t> </a:t>
            </a:r>
            <a:r>
              <a:rPr lang="en-GB" sz="6000" b="1" kern="0" dirty="0">
                <a:latin typeface="Source Serif Pro Bold" panose="020B0604020202020204" charset="-18"/>
              </a:rPr>
              <a:t>equipment</a:t>
            </a:r>
            <a:endParaRPr lang="en-GB" sz="5300" b="1" dirty="0">
              <a:latin typeface="Source Serif Pro Bold" panose="020B0604020202020204" charset="-18"/>
              <a:ea typeface="+mn-ea"/>
              <a:cs typeface="+mn-cs"/>
            </a:endParaRP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7916475" y="3896981"/>
            <a:ext cx="301686" cy="23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>
                <a:srgbClr val="0000FF"/>
              </a:buClr>
              <a:buSzPct val="120000"/>
              <a:buFont typeface="Wingdings" panose="05000000000000000000" pitchFamily="2" charset="2"/>
              <a:buChar char="Ø"/>
            </a:pPr>
            <a:endParaRPr lang="en-US" altLang="pl-PL" sz="953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utoShape 10"/>
          <p:cNvSpPr/>
          <p:nvPr/>
        </p:nvSpPr>
        <p:spPr>
          <a:xfrm rot="16200000" flipH="1">
            <a:off x="9079524" y="-1122057"/>
            <a:ext cx="128952" cy="4038600"/>
          </a:xfrm>
          <a:prstGeom prst="rect">
            <a:avLst/>
          </a:prstGeom>
          <a:solidFill>
            <a:srgbClr val="99CC00"/>
          </a:solidFill>
        </p:spPr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DF4F6E0-3F16-BC4A-A992-F14979149E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399" y="6887487"/>
            <a:ext cx="4272934" cy="284178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82D7FA0-B059-A77B-152B-94D82C26E0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9325" y="6887488"/>
            <a:ext cx="4247136" cy="284178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8CB2AEF-5B86-2E94-6F4B-0D0E8F372A5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9062" y="3117621"/>
            <a:ext cx="4965054" cy="331486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ABBE68F4-2351-3F5E-2DFB-ABBA98345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8699" y="6941177"/>
            <a:ext cx="4581221" cy="279571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5CEDF397-B223-249B-6DDC-4F0062A79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401800" y="3090380"/>
            <a:ext cx="3886200" cy="669258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Picture 2" descr="Athena - najszybszy superkomputer w Polsce. Działa w AGH - RMF 24">
            <a:extLst>
              <a:ext uri="{FF2B5EF4-FFF2-40B4-BE49-F238E27FC236}">
                <a16:creationId xmlns:a16="http://schemas.microsoft.com/office/drawing/2014/main" id="{ED7F3419-593A-1C39-7F9A-7AB4DA138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8" y="3090380"/>
            <a:ext cx="4464693" cy="33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braz 16" descr="Obraz zawierający podłoże, niebo, zewnętrzne, pustynia&#10;&#10;Opis wygenerowany automatycznie">
            <a:extLst>
              <a:ext uri="{FF2B5EF4-FFF2-40B4-BE49-F238E27FC236}">
                <a16:creationId xmlns:a16="http://schemas.microsoft.com/office/drawing/2014/main" id="{E991058E-6A2F-8EE9-AC04-4708224D44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7773" y="3090380"/>
            <a:ext cx="3922827" cy="334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11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F03C7A6-FA2B-42C1-8489-FF191036ABE4}"/>
              </a:ext>
            </a:extLst>
          </p:cNvPr>
          <p:cNvSpPr txBox="1"/>
          <p:nvPr/>
        </p:nvSpPr>
        <p:spPr>
          <a:xfrm>
            <a:off x="838200" y="571500"/>
            <a:ext cx="8201442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>
              <a:lnSpc>
                <a:spcPct val="150000"/>
              </a:lnSpc>
            </a:pPr>
            <a:r>
              <a:rPr lang="en-NZ" sz="4000" b="1" dirty="0"/>
              <a:t>NEW RESEARCH CENT</a:t>
            </a:r>
            <a:r>
              <a:rPr lang="pl-PL" sz="4000" b="1" dirty="0"/>
              <a:t>RES</a:t>
            </a:r>
            <a:r>
              <a:rPr lang="en-NZ" sz="4000" b="1" dirty="0"/>
              <a:t>: </a:t>
            </a:r>
            <a:endParaRPr lang="en-NZ" sz="2400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400" dirty="0">
                <a:latin typeface="Verdana" panose="020B0604030504040204" pitchFamily="34" charset="0"/>
                <a:ea typeface="Verdana" panose="020B0604030504040204" pitchFamily="34" charset="0"/>
              </a:rPr>
              <a:t>New Materials and Technologies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400" dirty="0">
                <a:latin typeface="Verdana" panose="020B0604030504040204" pitchFamily="34" charset="0"/>
                <a:ea typeface="Verdana" panose="020B0604030504040204" pitchFamily="34" charset="0"/>
              </a:rPr>
              <a:t>Space Technology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400" dirty="0">
                <a:latin typeface="Verdana" panose="020B0604030504040204" pitchFamily="34" charset="0"/>
                <a:ea typeface="Verdana" panose="020B0604030504040204" pitchFamily="34" charset="0"/>
              </a:rPr>
              <a:t>Cybersecurity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400" dirty="0">
                <a:latin typeface="Verdana" panose="020B0604030504040204" pitchFamily="34" charset="0"/>
                <a:ea typeface="Verdana" panose="020B0604030504040204" pitchFamily="34" charset="0"/>
              </a:rPr>
              <a:t>Artificial Intelligence</a:t>
            </a:r>
            <a:endParaRPr lang="pl-PL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400" dirty="0">
                <a:latin typeface="Verdana" panose="020B0604030504040204" pitchFamily="34" charset="0"/>
                <a:ea typeface="Verdana" panose="020B0604030504040204" pitchFamily="34" charset="0"/>
              </a:rPr>
              <a:t>……</a:t>
            </a:r>
          </a:p>
          <a:p>
            <a:endParaRPr lang="pl-PL" sz="2400" b="1" dirty="0">
              <a:latin typeface="Source Serif Pro Bold"/>
            </a:endParaRPr>
          </a:p>
          <a:p>
            <a:endParaRPr lang="en-NZ" sz="2400" b="1" dirty="0">
              <a:latin typeface="Source Serif Pro Bold"/>
            </a:endParaRPr>
          </a:p>
          <a:p>
            <a:r>
              <a:rPr lang="en-NZ" sz="3600" b="1" dirty="0">
                <a:solidFill>
                  <a:srgbClr val="99CC00"/>
                </a:solidFill>
                <a:latin typeface="Source Serif Pro Bold"/>
              </a:rPr>
              <a:t>SPACE UNIVERSITY</a:t>
            </a:r>
          </a:p>
        </p:txBody>
      </p:sp>
      <p:sp>
        <p:nvSpPr>
          <p:cNvPr id="6" name="AutoShape 10">
            <a:extLst>
              <a:ext uri="{FF2B5EF4-FFF2-40B4-BE49-F238E27FC236}">
                <a16:creationId xmlns:a16="http://schemas.microsoft.com/office/drawing/2014/main" id="{413CD66C-C2E9-478E-B477-1EE38FD336E0}"/>
              </a:ext>
            </a:extLst>
          </p:cNvPr>
          <p:cNvSpPr/>
          <p:nvPr/>
        </p:nvSpPr>
        <p:spPr>
          <a:xfrm rot="16200000">
            <a:off x="2581390" y="-790690"/>
            <a:ext cx="152400" cy="2876780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12" name="TextBox 9"/>
          <p:cNvSpPr txBox="1"/>
          <p:nvPr/>
        </p:nvSpPr>
        <p:spPr>
          <a:xfrm>
            <a:off x="838200" y="4686300"/>
            <a:ext cx="7845133" cy="530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UNIVERSEH – European Space University for Earth and Humanity: Universities of</a:t>
            </a:r>
            <a:r>
              <a:rPr lang="pl-PL" sz="2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Toulouse, Luxemburg, Lulea, Dusseldorf</a:t>
            </a:r>
            <a:r>
              <a:rPr lang="pl-PL" sz="2200" dirty="0"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 and AGH</a:t>
            </a:r>
            <a:r>
              <a:rPr lang="pl-PL" sz="2200" dirty="0">
                <a:latin typeface="Verdana" panose="020B0604030504040204" pitchFamily="34" charset="0"/>
                <a:ea typeface="Verdana" panose="020B0604030504040204" pitchFamily="34" charset="0"/>
              </a:rPr>
              <a:t> University</a:t>
            </a:r>
            <a:endParaRPr lang="en-US" sz="2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AGH </a:t>
            </a:r>
            <a:r>
              <a:rPr lang="pl-PL" sz="2200" dirty="0">
                <a:latin typeface="Verdana" panose="020B0604030504040204" pitchFamily="34" charset="0"/>
                <a:ea typeface="Verdana" panose="020B0604030504040204" pitchFamily="34" charset="0"/>
              </a:rPr>
              <a:t>University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 Space Technology Centre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Space engineering related</a:t>
            </a:r>
            <a:r>
              <a:rPr lang="pl-PL" sz="2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education program</a:t>
            </a:r>
            <a:r>
              <a:rPr lang="pl-PL" sz="2200" dirty="0">
                <a:latin typeface="Verdana" panose="020B0604030504040204" pitchFamily="34" charset="0"/>
                <a:ea typeface="Verdana" panose="020B0604030504040204" pitchFamily="34" charset="0"/>
              </a:rPr>
              <a:t>mes</a:t>
            </a:r>
            <a:endParaRPr lang="en-US" sz="2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Space inspires research &amp; transfer of technology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Achievements of “AGH Space Systems” student  research </a:t>
            </a:r>
            <a:r>
              <a:rPr lang="pl-PL" sz="2200" dirty="0">
                <a:latin typeface="Verdana" panose="020B0604030504040204" pitchFamily="34" charset="0"/>
                <a:ea typeface="Verdana" panose="020B0604030504040204" pitchFamily="34" charset="0"/>
              </a:rPr>
              <a:t>club</a:t>
            </a:r>
            <a:endParaRPr lang="en-US" sz="2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Network of 17 </a:t>
            </a:r>
            <a:r>
              <a:rPr lang="en-US" sz="2200" b="1" dirty="0">
                <a:latin typeface="Verdana" panose="020B0604030504040204" pitchFamily="34" charset="0"/>
                <a:ea typeface="Verdana" panose="020B0604030504040204" pitchFamily="34" charset="0"/>
              </a:rPr>
              <a:t>Polish Space Universities </a:t>
            </a:r>
          </a:p>
          <a:p>
            <a:pPr>
              <a:lnSpc>
                <a:spcPct val="150000"/>
              </a:lnSpc>
            </a:pPr>
            <a:endParaRPr lang="en-US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AutoShape 3"/>
          <p:cNvSpPr/>
          <p:nvPr/>
        </p:nvSpPr>
        <p:spPr>
          <a:xfrm>
            <a:off x="9318376" y="-342900"/>
            <a:ext cx="9372600" cy="11029950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14" name="AutoShape 4"/>
          <p:cNvSpPr/>
          <p:nvPr/>
        </p:nvSpPr>
        <p:spPr>
          <a:xfrm>
            <a:off x="10369591" y="878297"/>
            <a:ext cx="7270171" cy="8825680"/>
          </a:xfrm>
          <a:prstGeom prst="rect">
            <a:avLst/>
          </a:prstGeom>
          <a:solidFill>
            <a:srgbClr val="F3F5F9"/>
          </a:solidFill>
        </p:spPr>
      </p:sp>
      <p:pic>
        <p:nvPicPr>
          <p:cNvPr id="16" name="Obraz 1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7059" y="1181100"/>
            <a:ext cx="6155232" cy="8252677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685800" y="9609552"/>
            <a:ext cx="44698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Source Serif Pro Bold" panose="020B0604020202020204" charset="-18"/>
              </a:rPr>
              <a:t>AGH UNIVERSITY OF THE FUTURE</a:t>
            </a:r>
          </a:p>
        </p:txBody>
      </p:sp>
    </p:spTree>
    <p:extLst>
      <p:ext uri="{BB962C8B-B14F-4D97-AF65-F5344CB8AC3E}">
        <p14:creationId xmlns:p14="http://schemas.microsoft.com/office/powerpoint/2010/main" val="578224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ymbol zastępczy zawartości 2"/>
          <p:cNvSpPr>
            <a:spLocks noGrp="1"/>
          </p:cNvSpPr>
          <p:nvPr>
            <p:ph idx="4294967295"/>
          </p:nvPr>
        </p:nvSpPr>
        <p:spPr>
          <a:xfrm>
            <a:off x="7592673" y="3848100"/>
            <a:ext cx="10178902" cy="5123246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defRPr/>
            </a:pPr>
            <a:r>
              <a:rPr lang="pl-PL" altLang="pl-PL" dirty="0">
                <a:latin typeface="Verdana" panose="020B0604030504040204" pitchFamily="34" charset="0"/>
                <a:ea typeface="Verdana" panose="020B0604030504040204" pitchFamily="34" charset="0"/>
              </a:rPr>
              <a:t>AGH University Technology Transfer Centre </a:t>
            </a:r>
          </a:p>
          <a:p>
            <a:pPr>
              <a:spcAft>
                <a:spcPts val="1200"/>
              </a:spcAft>
              <a:defRPr/>
            </a:pPr>
            <a:r>
              <a:rPr lang="pl-PL" altLang="pl-PL" dirty="0" err="1">
                <a:latin typeface="Verdana" panose="020B0604030504040204" pitchFamily="34" charset="0"/>
                <a:ea typeface="Verdana" panose="020B0604030504040204" pitchFamily="34" charset="0"/>
              </a:rPr>
              <a:t>Krakow</a:t>
            </a:r>
            <a:r>
              <a:rPr lang="pl-PL" altLang="pl-PL" dirty="0">
                <a:latin typeface="Verdana" panose="020B0604030504040204" pitchFamily="34" charset="0"/>
                <a:ea typeface="Verdana" panose="020B0604030504040204" pitchFamily="34" charset="0"/>
              </a:rPr>
              <a:t> Centre for </a:t>
            </a:r>
            <a:r>
              <a:rPr lang="pl-PL" altLang="pl-PL" dirty="0" err="1">
                <a:latin typeface="Verdana" panose="020B0604030504040204" pitchFamily="34" charset="0"/>
                <a:ea typeface="Verdana" panose="020B0604030504040204" pitchFamily="34" charset="0"/>
              </a:rPr>
              <a:t>Innovative</a:t>
            </a:r>
            <a:r>
              <a:rPr lang="pl-PL" altLang="pl-PL" dirty="0">
                <a:latin typeface="Verdana" panose="020B0604030504040204" pitchFamily="34" charset="0"/>
                <a:ea typeface="Verdana" panose="020B0604030504040204" pitchFamily="34" charset="0"/>
              </a:rPr>
              <a:t> Technology INNOAGH </a:t>
            </a:r>
          </a:p>
          <a:p>
            <a:pPr>
              <a:spcAft>
                <a:spcPts val="1200"/>
              </a:spcAft>
              <a:defRPr/>
            </a:pPr>
            <a:r>
              <a:rPr lang="pl-PL" altLang="pl-PL" dirty="0">
                <a:latin typeface="Verdana" panose="020B0604030504040204" pitchFamily="34" charset="0"/>
                <a:ea typeface="Verdana" panose="020B0604030504040204" pitchFamily="34" charset="0"/>
              </a:rPr>
              <a:t>30 start-</a:t>
            </a:r>
            <a:r>
              <a:rPr lang="pl-PL" altLang="pl-PL" dirty="0" err="1">
                <a:latin typeface="Verdana" panose="020B0604030504040204" pitchFamily="34" charset="0"/>
                <a:ea typeface="Verdana" panose="020B0604030504040204" pitchFamily="34" charset="0"/>
              </a:rPr>
              <a:t>ups</a:t>
            </a:r>
            <a:r>
              <a:rPr lang="pl-PL" altLang="pl-PL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l-PL" altLang="pl-PL" dirty="0" err="1">
                <a:latin typeface="Verdana" panose="020B0604030504040204" pitchFamily="34" charset="0"/>
                <a:ea typeface="Verdana" panose="020B0604030504040204" pitchFamily="34" charset="0"/>
              </a:rPr>
              <a:t>incubated</a:t>
            </a:r>
            <a:r>
              <a:rPr lang="pl-PL" altLang="pl-PL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l-PL" altLang="pl-PL" dirty="0" err="1">
                <a:latin typeface="Verdana" panose="020B0604030504040204" pitchFamily="34" charset="0"/>
                <a:ea typeface="Verdana" panose="020B0604030504040204" pitchFamily="34" charset="0"/>
              </a:rPr>
              <a:t>at</a:t>
            </a:r>
            <a:r>
              <a:rPr lang="pl-PL" altLang="pl-PL" dirty="0">
                <a:latin typeface="Verdana" panose="020B0604030504040204" pitchFamily="34" charset="0"/>
                <a:ea typeface="Verdana" panose="020B0604030504040204" pitchFamily="34" charset="0"/>
              </a:rPr>
              <a:t> the AGH University</a:t>
            </a:r>
          </a:p>
          <a:p>
            <a:pPr>
              <a:spcAft>
                <a:spcPts val="1200"/>
              </a:spcAft>
              <a:defRPr/>
            </a:pPr>
            <a:r>
              <a:rPr lang="en-GB" altLang="pl-PL" dirty="0">
                <a:latin typeface="Verdana" panose="020B0604030504040204" pitchFamily="34" charset="0"/>
                <a:ea typeface="Verdana" panose="020B0604030504040204" pitchFamily="34" charset="0"/>
              </a:rPr>
              <a:t>Partnership with Krakow Technology Park </a:t>
            </a:r>
            <a:br>
              <a:rPr lang="pl-PL" altLang="pl-PL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altLang="pl-PL" dirty="0">
                <a:latin typeface="Verdana" panose="020B0604030504040204" pitchFamily="34" charset="0"/>
                <a:ea typeface="Verdana" panose="020B0604030504040204" pitchFamily="34" charset="0"/>
              </a:rPr>
              <a:t>and other innovative institutions</a:t>
            </a:r>
            <a:endParaRPr lang="en-GB" altLang="pl-PL" sz="2400" b="1" dirty="0"/>
          </a:p>
          <a:p>
            <a:pPr eaLnBrk="1" hangingPunct="1">
              <a:defRPr/>
            </a:pPr>
            <a:endParaRPr lang="pl-PL" altLang="pl-PL" b="1" dirty="0"/>
          </a:p>
          <a:p>
            <a:pPr eaLnBrk="1" hangingPunct="1">
              <a:buFontTx/>
              <a:buNone/>
              <a:defRPr/>
            </a:pPr>
            <a:endParaRPr lang="pl-PL" altLang="pl-PL" dirty="0"/>
          </a:p>
          <a:p>
            <a:pPr eaLnBrk="1" hangingPunct="1">
              <a:buFontTx/>
              <a:buNone/>
              <a:defRPr/>
            </a:pPr>
            <a:endParaRPr lang="pl-PL" altLang="pl-PL" dirty="0"/>
          </a:p>
        </p:txBody>
      </p:sp>
      <p:sp>
        <p:nvSpPr>
          <p:cNvPr id="6" name="Prostokąt 5"/>
          <p:cNvSpPr/>
          <p:nvPr/>
        </p:nvSpPr>
        <p:spPr>
          <a:xfrm>
            <a:off x="13301697" y="9520256"/>
            <a:ext cx="44698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Source Serif Pro Bold" panose="020B0604020202020204" charset="-18"/>
              </a:rPr>
              <a:t>AGH UNIVERSITY OF THE FUTURE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38021201-3558-4E28-9E01-567E533AEB0C}"/>
              </a:ext>
            </a:extLst>
          </p:cNvPr>
          <p:cNvSpPr/>
          <p:nvPr/>
        </p:nvSpPr>
        <p:spPr>
          <a:xfrm>
            <a:off x="-1" y="-19812"/>
            <a:ext cx="3505200" cy="10744200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3F4463B5-2F4E-4B28-AD8E-1E014748DA6E}"/>
              </a:ext>
            </a:extLst>
          </p:cNvPr>
          <p:cNvSpPr/>
          <p:nvPr/>
        </p:nvSpPr>
        <p:spPr>
          <a:xfrm>
            <a:off x="7592673" y="876300"/>
            <a:ext cx="2514600" cy="139370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40963" name="Text Box 4"/>
          <p:cNvSpPr txBox="1">
            <a:spLocks noChangeArrowheads="1"/>
          </p:cNvSpPr>
          <p:nvPr/>
        </p:nvSpPr>
        <p:spPr bwMode="auto">
          <a:xfrm>
            <a:off x="7516473" y="1268631"/>
            <a:ext cx="1107632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pl-PL" altLang="pl-PL" sz="6000" b="1" dirty="0">
                <a:latin typeface="Source Serif Pro Bold" panose="020B0604020202020204" charset="-18"/>
              </a:rPr>
              <a:t>AGH University </a:t>
            </a:r>
            <a:br>
              <a:rPr lang="pl-PL" altLang="pl-PL" sz="6000" b="1" dirty="0">
                <a:latin typeface="Source Serif Pro Bold" panose="020B0604020202020204" charset="-18"/>
              </a:rPr>
            </a:br>
            <a:r>
              <a:rPr lang="pl-PL" altLang="pl-PL" sz="6000" b="1" dirty="0" err="1">
                <a:latin typeface="Source Serif Pro Bold" panose="020B0604020202020204" charset="-18"/>
              </a:rPr>
              <a:t>technology</a:t>
            </a:r>
            <a:r>
              <a:rPr lang="pl-PL" altLang="pl-PL" sz="6000" b="1" dirty="0">
                <a:latin typeface="Source Serif Pro Bold" panose="020B0604020202020204" charset="-18"/>
              </a:rPr>
              <a:t> transfer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67" y="600045"/>
            <a:ext cx="6081465" cy="912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475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1016  J Lesniak Kr AGH A_0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04395" y="0"/>
            <a:ext cx="18949595" cy="10325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03541" y="1083860"/>
            <a:ext cx="7198659" cy="2971800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pl-PL" altLang="pl-PL" sz="6000" b="1" kern="0" dirty="0">
                <a:latin typeface="Source Serif Pro Bold" panose="020B0604020202020204" charset="-18"/>
              </a:rPr>
              <a:t>AGH UNIVERSITY </a:t>
            </a:r>
            <a:br>
              <a:rPr lang="pl-PL" altLang="pl-PL" sz="6000" b="1" kern="0" dirty="0">
                <a:latin typeface="Source Serif Pro Bold" panose="020B0604020202020204" charset="-18"/>
              </a:rPr>
            </a:br>
            <a:r>
              <a:rPr lang="pl-PL" altLang="pl-PL" sz="6000" b="1" kern="0" dirty="0">
                <a:latin typeface="Source Serif Pro Bold" panose="020B0604020202020204" charset="-18"/>
              </a:rPr>
              <a:t>CAMPUS</a:t>
            </a:r>
            <a:endParaRPr lang="pl-PL" sz="8800" dirty="0">
              <a:latin typeface="Source Serif Pro Bold" panose="020B0604020202020204" charset="-18"/>
            </a:endParaRP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F9F9F466-9986-4A99-A492-84BC7A4A476C}"/>
              </a:ext>
            </a:extLst>
          </p:cNvPr>
          <p:cNvSpPr/>
          <p:nvPr/>
        </p:nvSpPr>
        <p:spPr>
          <a:xfrm>
            <a:off x="14859000" y="1104900"/>
            <a:ext cx="2743200" cy="145122"/>
          </a:xfrm>
          <a:prstGeom prst="rect">
            <a:avLst/>
          </a:prstGeom>
          <a:solidFill>
            <a:srgbClr val="99CC00"/>
          </a:solidFill>
        </p:spPr>
      </p:sp>
    </p:spTree>
    <p:extLst>
      <p:ext uri="{BB962C8B-B14F-4D97-AF65-F5344CB8AC3E}">
        <p14:creationId xmlns:p14="http://schemas.microsoft.com/office/powerpoint/2010/main" val="2813098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52600" y="876300"/>
            <a:ext cx="15441168" cy="1143000"/>
          </a:xfrm>
        </p:spPr>
        <p:txBody>
          <a:bodyPr>
            <a:noAutofit/>
          </a:bodyPr>
          <a:lstStyle/>
          <a:p>
            <a:pPr algn="r">
              <a:defRPr/>
            </a:pPr>
            <a:r>
              <a:rPr lang="pl-PL" sz="6000" b="1" kern="0" dirty="0">
                <a:latin typeface="Source Serif Pro Bold" panose="020B0604020202020204" charset="-18"/>
              </a:rPr>
              <a:t>AGH UNIVERSITY STUDENT CAMPUS</a:t>
            </a:r>
            <a:endParaRPr lang="pl-PL" sz="8000" dirty="0">
              <a:latin typeface="Source Serif Pro Bold" panose="020B0604020202020204" charset="-18"/>
            </a:endParaRPr>
          </a:p>
        </p:txBody>
      </p:sp>
      <p:sp>
        <p:nvSpPr>
          <p:cNvPr id="38915" name="Rectangle 3"/>
          <p:cNvSpPr txBox="1">
            <a:spLocks noChangeArrowheads="1"/>
          </p:cNvSpPr>
          <p:nvPr/>
        </p:nvSpPr>
        <p:spPr bwMode="auto">
          <a:xfrm>
            <a:off x="1447800" y="2552700"/>
            <a:ext cx="15849600" cy="784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90525" indent="-390525" defTabSz="1042988"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3454400" indent="-2933700" defTabSz="1042988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3811588" indent="-2768600" defTabSz="1042988">
              <a:spcBef>
                <a:spcPts val="800"/>
              </a:spcBef>
              <a:buSzPct val="10000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4840288" indent="-3276600" defTabSz="1042988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6251575" indent="-4165600" defTabSz="1042988"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6708775" indent="-4165600" defTabSz="1042988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7165975" indent="-4165600" defTabSz="1042988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7623175" indent="-4165600" defTabSz="1042988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8080375" indent="-4165600" defTabSz="1042988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pl-PL" sz="4800" b="1" dirty="0">
                <a:solidFill>
                  <a:srgbClr val="82B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</a:t>
            </a:r>
            <a:r>
              <a:rPr lang="pl-PL" altLang="pl-PL" sz="4800" b="1" dirty="0" err="1">
                <a:solidFill>
                  <a:srgbClr val="82B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largest</a:t>
            </a:r>
            <a:r>
              <a:rPr lang="en-GB" altLang="pl-PL" sz="4800" b="1" dirty="0">
                <a:solidFill>
                  <a:srgbClr val="82B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l-PL" altLang="pl-PL" sz="4800" b="1" dirty="0">
                <a:solidFill>
                  <a:srgbClr val="82B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student </a:t>
            </a:r>
            <a:r>
              <a:rPr lang="en-GB" altLang="pl-PL" sz="4800" b="1" dirty="0">
                <a:solidFill>
                  <a:srgbClr val="82B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campus in Poland!</a:t>
            </a:r>
            <a:br>
              <a:rPr lang="en-GB" altLang="pl-PL" sz="4000" b="1" dirty="0">
                <a:solidFill>
                  <a:srgbClr val="82B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GB" altLang="pl-PL" sz="4000" b="1" dirty="0">
              <a:solidFill>
                <a:srgbClr val="82B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pl-PL" sz="2800" b="1" dirty="0">
                <a:solidFill>
                  <a:srgbClr val="82B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more than 10</a:t>
            </a:r>
            <a:r>
              <a:rPr lang="pl-PL" altLang="pl-PL" sz="2800" b="1" dirty="0">
                <a:solidFill>
                  <a:srgbClr val="82B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  <a:r>
              <a:rPr lang="en-GB" altLang="pl-PL" sz="2800" b="1" dirty="0">
                <a:solidFill>
                  <a:srgbClr val="82B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000 students</a:t>
            </a:r>
          </a:p>
          <a:p>
            <a:pPr eaLnBrk="1" hangingPunct="1">
              <a:lnSpc>
                <a:spcPct val="80000"/>
              </a:lnSpc>
            </a:pPr>
            <a:endParaRPr lang="en-GB" altLang="pl-PL" sz="2451" b="1" dirty="0">
              <a:solidFill>
                <a:srgbClr val="CC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pl-PL" sz="2451" b="1" u="sng" dirty="0"/>
              <a:t>Campus facilities:</a:t>
            </a:r>
            <a:endParaRPr lang="en-GB" altLang="pl-PL" sz="2451" b="1" dirty="0"/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pl-PL" altLang="pl-PL" sz="2451" dirty="0" err="1"/>
              <a:t>halls</a:t>
            </a:r>
            <a:r>
              <a:rPr lang="pl-PL" altLang="pl-PL" sz="2451" dirty="0"/>
              <a:t> of </a:t>
            </a:r>
            <a:r>
              <a:rPr lang="pl-PL" altLang="pl-PL" sz="2451" dirty="0" err="1"/>
              <a:t>residence</a:t>
            </a:r>
            <a:endParaRPr lang="en-GB" altLang="pl-PL" sz="2451" dirty="0"/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altLang="pl-PL" sz="2451" dirty="0"/>
              <a:t>student clubs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pl-PL" sz="2450" dirty="0"/>
              <a:t>K</a:t>
            </a:r>
            <a:r>
              <a:rPr lang="en-GB" sz="2450" dirty="0" err="1"/>
              <a:t>lub</a:t>
            </a:r>
            <a:r>
              <a:rPr lang="en-GB" sz="2450" dirty="0"/>
              <a:t> STUDIO</a:t>
            </a:r>
            <a:endParaRPr lang="en-GB" altLang="pl-PL" sz="2450" dirty="0"/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altLang="pl-PL" sz="2451" dirty="0"/>
              <a:t>academic radio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altLang="pl-PL" sz="2451" dirty="0"/>
              <a:t>bank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altLang="pl-PL" sz="2451" dirty="0"/>
              <a:t>sports hall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altLang="pl-PL" sz="2451" dirty="0"/>
              <a:t>swimming pool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altLang="pl-PL" sz="2451" dirty="0"/>
              <a:t>football </a:t>
            </a:r>
            <a:r>
              <a:rPr lang="pl-PL" altLang="pl-PL" sz="2451" dirty="0"/>
              <a:t>field</a:t>
            </a:r>
            <a:r>
              <a:rPr lang="en-GB" altLang="pl-PL" sz="2451" dirty="0"/>
              <a:t> and tennis courts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altLang="pl-PL" sz="2451" dirty="0"/>
              <a:t>shops, </a:t>
            </a:r>
            <a:r>
              <a:rPr lang="pl-PL" altLang="pl-PL" sz="2451" dirty="0"/>
              <a:t>supermarkets</a:t>
            </a:r>
            <a:endParaRPr lang="en-GB" altLang="pl-PL" sz="2451" dirty="0"/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GB" altLang="pl-PL" sz="2451" dirty="0"/>
              <a:t>catering outlets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pl-PL" altLang="pl-PL" sz="2451" dirty="0" err="1"/>
              <a:t>nursery</a:t>
            </a:r>
            <a:r>
              <a:rPr lang="pl-PL" altLang="pl-PL" sz="2451" dirty="0"/>
              <a:t> </a:t>
            </a:r>
            <a:r>
              <a:rPr lang="pl-PL" altLang="pl-PL" sz="2451" dirty="0" err="1"/>
              <a:t>school</a:t>
            </a:r>
            <a:endParaRPr lang="en-GB" altLang="pl-PL" sz="245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3771900"/>
            <a:ext cx="9590618" cy="5952797"/>
          </a:xfrm>
          <a:prstGeom prst="rect">
            <a:avLst/>
          </a:prstGeom>
        </p:spPr>
      </p:pic>
      <p:sp>
        <p:nvSpPr>
          <p:cNvPr id="8" name="AutoShape 4">
            <a:extLst>
              <a:ext uri="{FF2B5EF4-FFF2-40B4-BE49-F238E27FC236}">
                <a16:creationId xmlns:a16="http://schemas.microsoft.com/office/drawing/2014/main" id="{F9F9F466-9986-4A99-A492-84BC7A4A476C}"/>
              </a:ext>
            </a:extLst>
          </p:cNvPr>
          <p:cNvSpPr/>
          <p:nvPr/>
        </p:nvSpPr>
        <p:spPr>
          <a:xfrm>
            <a:off x="14325600" y="733952"/>
            <a:ext cx="2743200" cy="107022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3" name="Dwunastokąt 2"/>
          <p:cNvSpPr/>
          <p:nvPr/>
        </p:nvSpPr>
        <p:spPr>
          <a:xfrm>
            <a:off x="6019800" y="2172393"/>
            <a:ext cx="1143000" cy="1142307"/>
          </a:xfrm>
          <a:prstGeom prst="dodecagon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pl-PL" sz="2000" b="1" dirty="0">
              <a:solidFill>
                <a:schemeClr val="bg1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009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/>
          <p:cNvSpPr/>
          <p:nvPr/>
        </p:nvSpPr>
        <p:spPr>
          <a:xfrm>
            <a:off x="14706600" y="0"/>
            <a:ext cx="3984375" cy="10287000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8" name="AutoShape 4"/>
          <p:cNvSpPr/>
          <p:nvPr/>
        </p:nvSpPr>
        <p:spPr>
          <a:xfrm>
            <a:off x="0" y="723900"/>
            <a:ext cx="17754600" cy="8915400"/>
          </a:xfrm>
          <a:prstGeom prst="rect">
            <a:avLst/>
          </a:prstGeom>
          <a:solidFill>
            <a:srgbClr val="F3F5F9"/>
          </a:solidFill>
        </p:spPr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02" y="2476499"/>
            <a:ext cx="10702491" cy="6665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563988" y="1388982"/>
            <a:ext cx="11704212" cy="60016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pl-PL" altLang="pl-PL" sz="4500" b="1" dirty="0"/>
              <a:t>Europe – Poland – </a:t>
            </a:r>
            <a:r>
              <a:rPr lang="pl-PL" altLang="pl-PL" sz="4500" b="1" dirty="0" err="1"/>
              <a:t>Malopolska</a:t>
            </a:r>
            <a:r>
              <a:rPr lang="pl-PL" altLang="pl-PL" sz="4500" b="1" dirty="0"/>
              <a:t> – </a:t>
            </a:r>
            <a:r>
              <a:rPr lang="pl-PL" altLang="pl-PL" sz="4500" b="1" dirty="0" err="1"/>
              <a:t>Krakow</a:t>
            </a:r>
            <a:r>
              <a:rPr lang="pl-PL" altLang="pl-PL" sz="4500" b="1" dirty="0"/>
              <a:t> – AGH</a:t>
            </a:r>
            <a:endParaRPr lang="en-GB" altLang="pl-PL" sz="4500" b="1" dirty="0"/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8873" y="1181100"/>
            <a:ext cx="4657302" cy="796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" name="AutoShape 13"/>
          <p:cNvSpPr>
            <a:spLocks noChangeArrowheads="1"/>
          </p:cNvSpPr>
          <p:nvPr/>
        </p:nvSpPr>
        <p:spPr bwMode="auto">
          <a:xfrm rot="11271981">
            <a:off x="6182146" y="5286853"/>
            <a:ext cx="8796858" cy="303185"/>
          </a:xfrm>
          <a:prstGeom prst="rightArrow">
            <a:avLst>
              <a:gd name="adj1" fmla="val 39424"/>
              <a:gd name="adj2" fmla="val 48882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AU" sz="3601" dirty="0"/>
          </a:p>
        </p:txBody>
      </p:sp>
    </p:spTree>
    <p:extLst>
      <p:ext uri="{BB962C8B-B14F-4D97-AF65-F5344CB8AC3E}">
        <p14:creationId xmlns:p14="http://schemas.microsoft.com/office/powerpoint/2010/main" val="29132729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28161" y="9081438"/>
            <a:ext cx="16031677" cy="1143000"/>
          </a:xfrm>
        </p:spPr>
        <p:txBody>
          <a:bodyPr wrap="square">
            <a:normAutofit/>
          </a:bodyPr>
          <a:lstStyle/>
          <a:p>
            <a:r>
              <a:rPr lang="pl-PL" sz="3200" dirty="0">
                <a:latin typeface="Source Serif Pro Bold"/>
              </a:rPr>
              <a:t>In the </a:t>
            </a:r>
            <a:r>
              <a:rPr lang="en-GB" sz="3200" dirty="0">
                <a:latin typeface="Source Serif Pro Bold"/>
              </a:rPr>
              <a:t>last 15 years</a:t>
            </a:r>
            <a:r>
              <a:rPr lang="pl-PL" sz="3200" dirty="0">
                <a:latin typeface="Source Serif Pro Bold"/>
              </a:rPr>
              <a:t>,</a:t>
            </a:r>
            <a:r>
              <a:rPr lang="en-GB" sz="3200" dirty="0">
                <a:latin typeface="Source Serif Pro Bold"/>
              </a:rPr>
              <a:t> </a:t>
            </a:r>
            <a:r>
              <a:rPr lang="pl-PL" sz="3200" dirty="0" err="1">
                <a:latin typeface="Source Serif Pro Bold"/>
              </a:rPr>
              <a:t>more</a:t>
            </a:r>
            <a:r>
              <a:rPr lang="pl-PL" sz="3200" dirty="0">
                <a:latin typeface="Source Serif Pro Bold"/>
              </a:rPr>
              <a:t> </a:t>
            </a:r>
            <a:r>
              <a:rPr lang="pl-PL" sz="3200" dirty="0" err="1">
                <a:latin typeface="Source Serif Pro Bold"/>
              </a:rPr>
              <a:t>than</a:t>
            </a:r>
            <a:r>
              <a:rPr lang="en-GB" sz="3200" dirty="0">
                <a:latin typeface="Source Serif Pro Bold"/>
              </a:rPr>
              <a:t> 20 large </a:t>
            </a:r>
            <a:r>
              <a:rPr lang="pl-PL" sz="3200" dirty="0" err="1">
                <a:latin typeface="Source Serif Pro Bold"/>
              </a:rPr>
              <a:t>construction</a:t>
            </a:r>
            <a:r>
              <a:rPr lang="pl-PL" sz="3200" dirty="0">
                <a:latin typeface="Source Serif Pro Bold"/>
              </a:rPr>
              <a:t> </a:t>
            </a:r>
            <a:r>
              <a:rPr lang="pl-PL" sz="3200" dirty="0" err="1">
                <a:latin typeface="Source Serif Pro Bold"/>
              </a:rPr>
              <a:t>projects</a:t>
            </a:r>
            <a:r>
              <a:rPr lang="pl-PL" sz="3200" dirty="0">
                <a:latin typeface="Source Serif Pro Bold"/>
              </a:rPr>
              <a:t> </a:t>
            </a:r>
            <a:r>
              <a:rPr lang="en-GB" sz="3200" dirty="0">
                <a:latin typeface="Source Serif Pro Bold"/>
              </a:rPr>
              <a:t>have been carried out.</a:t>
            </a:r>
          </a:p>
        </p:txBody>
      </p:sp>
      <p:sp>
        <p:nvSpPr>
          <p:cNvPr id="33795" name="Rectangle 2"/>
          <p:cNvSpPr>
            <a:spLocks noChangeArrowheads="1"/>
          </p:cNvSpPr>
          <p:nvPr/>
        </p:nvSpPr>
        <p:spPr bwMode="auto">
          <a:xfrm>
            <a:off x="4957767" y="8224442"/>
            <a:ext cx="41107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SzPct val="10000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en-GB" altLang="pl-PL" sz="2000" dirty="0">
                <a:solidFill>
                  <a:schemeClr val="tx1"/>
                </a:solidFill>
                <a:latin typeface="Verdana" panose="020B0604030504040204" pitchFamily="34" charset="0"/>
              </a:rPr>
              <a:t>Centre of Computer Science </a:t>
            </a:r>
          </a:p>
        </p:txBody>
      </p:sp>
      <p:sp>
        <p:nvSpPr>
          <p:cNvPr id="33796" name="Text Box 7"/>
          <p:cNvSpPr txBox="1">
            <a:spLocks noChangeArrowheads="1"/>
          </p:cNvSpPr>
          <p:nvPr/>
        </p:nvSpPr>
        <p:spPr bwMode="auto">
          <a:xfrm>
            <a:off x="13770721" y="8247250"/>
            <a:ext cx="39912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SzPct val="10000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en-GB" altLang="pl-PL" sz="2000" dirty="0">
                <a:solidFill>
                  <a:schemeClr val="tx1"/>
                </a:solidFill>
                <a:latin typeface="Verdana" panose="020B0604030504040204" pitchFamily="34" charset="0"/>
              </a:rPr>
              <a:t>Main Library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975352" y="5452870"/>
            <a:ext cx="4093188" cy="272303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539374" y="1853311"/>
            <a:ext cx="3953306" cy="270260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64116" y="1861310"/>
            <a:ext cx="4079884" cy="272361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411657" y="5445159"/>
            <a:ext cx="4119123" cy="2740283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9411657" y="8247250"/>
            <a:ext cx="3689057" cy="348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>
              <a:spcBef>
                <a:spcPct val="50000"/>
              </a:spcBef>
              <a:buNone/>
              <a:defRPr/>
            </a:pPr>
            <a:r>
              <a:rPr lang="en-GB" sz="2000" dirty="0"/>
              <a:t>Centre of Ceramics</a:t>
            </a:r>
          </a:p>
        </p:txBody>
      </p:sp>
      <p:sp>
        <p:nvSpPr>
          <p:cNvPr id="33802" name="Rectangle 6"/>
          <p:cNvSpPr>
            <a:spLocks noChangeArrowheads="1"/>
          </p:cNvSpPr>
          <p:nvPr/>
        </p:nvSpPr>
        <p:spPr bwMode="auto">
          <a:xfrm>
            <a:off x="4975353" y="4583796"/>
            <a:ext cx="4168648" cy="742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SzPct val="10000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SzTx/>
              <a:buFontTx/>
              <a:buNone/>
            </a:pPr>
            <a:r>
              <a:rPr lang="en-GB" altLang="pl-PL" sz="1800" dirty="0">
                <a:solidFill>
                  <a:schemeClr val="tx1"/>
                </a:solidFill>
                <a:latin typeface="Verdana" panose="020B0604030504040204" pitchFamily="34" charset="0"/>
              </a:rPr>
              <a:t>Academic Centre for Materials </a:t>
            </a:r>
            <a:br>
              <a:rPr lang="pl-PL" altLang="pl-PL" sz="1800" dirty="0">
                <a:solidFill>
                  <a:schemeClr val="tx1"/>
                </a:solidFill>
                <a:latin typeface="Verdana" panose="020B0604030504040204" pitchFamily="34" charset="0"/>
              </a:rPr>
            </a:br>
            <a:r>
              <a:rPr lang="en-GB" altLang="pl-PL" sz="1800" dirty="0">
                <a:solidFill>
                  <a:schemeClr val="tx1"/>
                </a:solidFill>
                <a:latin typeface="Verdana" panose="020B0604030504040204" pitchFamily="34" charset="0"/>
              </a:rPr>
              <a:t>and</a:t>
            </a:r>
            <a:r>
              <a:rPr lang="pl-PL" altLang="pl-PL" sz="1800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en-GB" altLang="pl-PL" sz="1800" dirty="0">
                <a:solidFill>
                  <a:schemeClr val="tx1"/>
                </a:solidFill>
                <a:latin typeface="Verdana" panose="020B0604030504040204" pitchFamily="34" charset="0"/>
              </a:rPr>
              <a:t>Nanotechnology</a:t>
            </a:r>
          </a:p>
        </p:txBody>
      </p:sp>
      <p:sp>
        <p:nvSpPr>
          <p:cNvPr id="3" name="Prostokąt 2"/>
          <p:cNvSpPr/>
          <p:nvPr/>
        </p:nvSpPr>
        <p:spPr>
          <a:xfrm>
            <a:off x="476325" y="8881645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l-P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8089" y="1853311"/>
            <a:ext cx="3699456" cy="2700154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27545" y="5459003"/>
            <a:ext cx="3810000" cy="2724313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105" y="1840483"/>
            <a:ext cx="4118276" cy="2680297"/>
          </a:xfrm>
          <a:prstGeom prst="rect">
            <a:avLst/>
          </a:prstGeom>
        </p:spPr>
      </p:pic>
      <p:sp>
        <p:nvSpPr>
          <p:cNvPr id="17" name="pole tekstowe 16"/>
          <p:cNvSpPr txBox="1"/>
          <p:nvPr/>
        </p:nvSpPr>
        <p:spPr>
          <a:xfrm>
            <a:off x="521869" y="4555912"/>
            <a:ext cx="3903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Department of Telecommunications, II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869" y="5445159"/>
            <a:ext cx="4099138" cy="2706186"/>
          </a:xfrm>
          <a:prstGeom prst="rect">
            <a:avLst/>
          </a:prstGeom>
        </p:spPr>
      </p:pic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13938089" y="4606124"/>
            <a:ext cx="39912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SzPct val="10000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pl-PL" altLang="pl-PL" sz="2000" dirty="0" err="1">
                <a:solidFill>
                  <a:schemeClr val="tx1"/>
                </a:solidFill>
                <a:latin typeface="Verdana" panose="020B0604030504040204" pitchFamily="34" charset="0"/>
              </a:rPr>
              <a:t>Academic</a:t>
            </a:r>
            <a:r>
              <a:rPr lang="pl-PL" altLang="pl-PL" sz="2000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pl-PL" altLang="pl-PL" sz="2000" dirty="0" err="1">
                <a:solidFill>
                  <a:schemeClr val="tx1"/>
                </a:solidFill>
                <a:latin typeface="Verdana" panose="020B0604030504040204" pitchFamily="34" charset="0"/>
              </a:rPr>
              <a:t>Computer</a:t>
            </a:r>
            <a:r>
              <a:rPr lang="pl-PL" altLang="pl-PL" sz="2000" dirty="0">
                <a:solidFill>
                  <a:schemeClr val="tx1"/>
                </a:solidFill>
                <a:latin typeface="Verdana" panose="020B0604030504040204" pitchFamily="34" charset="0"/>
              </a:rPr>
              <a:t> Centre CYFRONET</a:t>
            </a:r>
            <a:endParaRPr lang="en-GB" altLang="pl-PL" sz="20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9358657" y="4615203"/>
            <a:ext cx="39912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SzPct val="10000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pl-PL" altLang="pl-PL" sz="2000" dirty="0">
                <a:solidFill>
                  <a:schemeClr val="tx1"/>
                </a:solidFill>
                <a:latin typeface="Verdana" panose="020B0604030504040204" pitchFamily="34" charset="0"/>
              </a:rPr>
              <a:t>Centre of Energy</a:t>
            </a:r>
            <a:endParaRPr lang="en-GB" altLang="pl-PL" sz="2000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22" name="pole tekstowe 21"/>
          <p:cNvSpPr txBox="1"/>
          <p:nvPr/>
        </p:nvSpPr>
        <p:spPr>
          <a:xfrm>
            <a:off x="521869" y="8186476"/>
            <a:ext cx="3844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Department of Telecommunications, I</a:t>
            </a:r>
          </a:p>
        </p:txBody>
      </p:sp>
      <p:sp>
        <p:nvSpPr>
          <p:cNvPr id="23" name="AutoShape 7"/>
          <p:cNvSpPr/>
          <p:nvPr/>
        </p:nvSpPr>
        <p:spPr>
          <a:xfrm rot="16200000">
            <a:off x="1388198" y="-106665"/>
            <a:ext cx="95250" cy="1290998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24" name="TextBox 6"/>
          <p:cNvSpPr txBox="1"/>
          <p:nvPr/>
        </p:nvSpPr>
        <p:spPr>
          <a:xfrm>
            <a:off x="790323" y="643922"/>
            <a:ext cx="12239806" cy="105157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190"/>
              </a:lnSpc>
            </a:pPr>
            <a:r>
              <a:rPr lang="pl-PL" sz="5400" dirty="0">
                <a:solidFill>
                  <a:srgbClr val="99CC00"/>
                </a:solidFill>
                <a:latin typeface="Source Serif Pro Bold"/>
              </a:rPr>
              <a:t>AGH UNIVERSITY FACILITIES</a:t>
            </a:r>
            <a:endParaRPr lang="en-US" sz="2400" dirty="0">
              <a:latin typeface="Source Serif Pro Bold"/>
            </a:endParaRPr>
          </a:p>
        </p:txBody>
      </p:sp>
    </p:spTree>
    <p:extLst>
      <p:ext uri="{BB962C8B-B14F-4D97-AF65-F5344CB8AC3E}">
        <p14:creationId xmlns:p14="http://schemas.microsoft.com/office/powerpoint/2010/main" val="16762652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52400" y="4981364"/>
            <a:ext cx="18562943" cy="53056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sp>
      <p:grpSp>
        <p:nvGrpSpPr>
          <p:cNvPr id="5" name="Group 5"/>
          <p:cNvGrpSpPr/>
          <p:nvPr/>
        </p:nvGrpSpPr>
        <p:grpSpPr>
          <a:xfrm>
            <a:off x="1143000" y="647700"/>
            <a:ext cx="12332330" cy="1357288"/>
            <a:chOff x="0" y="12264"/>
            <a:chExt cx="19410793" cy="1809717"/>
          </a:xfrm>
        </p:grpSpPr>
        <p:sp>
          <p:nvSpPr>
            <p:cNvPr id="6" name="TextBox 6"/>
            <p:cNvSpPr txBox="1"/>
            <p:nvPr/>
          </p:nvSpPr>
          <p:spPr>
            <a:xfrm>
              <a:off x="0" y="419888"/>
              <a:ext cx="19410793" cy="1402093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190"/>
                </a:lnSpc>
              </a:pPr>
              <a:r>
                <a:rPr lang="pl-PL" sz="6000" dirty="0">
                  <a:solidFill>
                    <a:srgbClr val="99CC00"/>
                  </a:solidFill>
                  <a:latin typeface="Source Serif Pro Bold"/>
                </a:rPr>
                <a:t>INFRASTRU</a:t>
              </a:r>
              <a:r>
                <a:rPr lang="fr-FR" sz="6000" dirty="0">
                  <a:solidFill>
                    <a:srgbClr val="99CC00"/>
                  </a:solidFill>
                  <a:latin typeface="Source Serif Pro Bold"/>
                </a:rPr>
                <a:t>CTURE </a:t>
              </a:r>
              <a:endParaRPr lang="en-US" sz="6000" dirty="0">
                <a:solidFill>
                  <a:srgbClr val="99CC00"/>
                </a:solidFill>
                <a:latin typeface="Source Serif Pro Bold"/>
              </a:endParaRPr>
            </a:p>
          </p:txBody>
        </p:sp>
        <p:sp>
          <p:nvSpPr>
            <p:cNvPr id="7" name="AutoShape 7"/>
            <p:cNvSpPr/>
            <p:nvPr/>
          </p:nvSpPr>
          <p:spPr>
            <a:xfrm rot="16200000">
              <a:off x="966011" y="-940236"/>
              <a:ext cx="127000" cy="2032000"/>
            </a:xfrm>
            <a:prstGeom prst="rect">
              <a:avLst/>
            </a:prstGeom>
            <a:solidFill>
              <a:srgbClr val="99CC00"/>
            </a:solidFill>
          </p:spPr>
        </p:sp>
      </p:grpSp>
      <p:sp>
        <p:nvSpPr>
          <p:cNvPr id="11" name="AutoShape 11"/>
          <p:cNvSpPr/>
          <p:nvPr/>
        </p:nvSpPr>
        <p:spPr>
          <a:xfrm>
            <a:off x="1350196" y="12694591"/>
            <a:ext cx="7133237" cy="1865003"/>
          </a:xfrm>
          <a:prstGeom prst="rect">
            <a:avLst/>
          </a:prstGeom>
          <a:solidFill>
            <a:srgbClr val="F3F5F9"/>
          </a:solidFill>
        </p:spPr>
      </p:sp>
      <p:sp>
        <p:nvSpPr>
          <p:cNvPr id="24" name="pole tekstowe 23"/>
          <p:cNvSpPr txBox="1"/>
          <p:nvPr/>
        </p:nvSpPr>
        <p:spPr>
          <a:xfrm>
            <a:off x="703660" y="5910863"/>
            <a:ext cx="3628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Park and palace complex in </a:t>
            </a:r>
            <a:r>
              <a:rPr lang="en-GB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Młoszowa</a:t>
            </a:r>
            <a:endParaRPr lang="en-GB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75"/>
          <a:stretch/>
        </p:blipFill>
        <p:spPr>
          <a:xfrm>
            <a:off x="7708116" y="2324215"/>
            <a:ext cx="6039825" cy="372829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192" y="2324100"/>
            <a:ext cx="4828792" cy="3621594"/>
          </a:xfrm>
          <a:prstGeom prst="rect">
            <a:avLst/>
          </a:prstGeom>
        </p:spPr>
      </p:pic>
      <p:pic>
        <p:nvPicPr>
          <p:cNvPr id="12" name="Picture 2" descr="D:\Dokumenty\BARBARA BĄK\ZDJĘCIA\Zjęcia KSAF 2014\Kotłownia\Kot_ownia\_MG_935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31342" y="2310180"/>
            <a:ext cx="4495800" cy="3756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1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8676" y="2324100"/>
            <a:ext cx="2683364" cy="362159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2701" y="6751737"/>
            <a:ext cx="4131161" cy="276548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9477" y="5133761"/>
            <a:ext cx="29045" cy="19477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9477" y="5133761"/>
            <a:ext cx="29045" cy="1947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9477" y="5133761"/>
            <a:ext cx="29045" cy="19477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9220" y="6755912"/>
            <a:ext cx="4197527" cy="2798351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6" y="6761221"/>
            <a:ext cx="6981761" cy="2787735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9903" y="6772614"/>
            <a:ext cx="2452322" cy="2784241"/>
          </a:xfrm>
          <a:prstGeom prst="rect">
            <a:avLst/>
          </a:prstGeom>
        </p:spPr>
      </p:pic>
      <p:sp>
        <p:nvSpPr>
          <p:cNvPr id="28" name="pole tekstowe 27"/>
          <p:cNvSpPr txBox="1"/>
          <p:nvPr/>
        </p:nvSpPr>
        <p:spPr>
          <a:xfrm>
            <a:off x="5915185" y="9597730"/>
            <a:ext cx="48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Student Campus </a:t>
            </a:r>
          </a:p>
        </p:txBody>
      </p:sp>
      <p:sp>
        <p:nvSpPr>
          <p:cNvPr id="29" name="pole tekstowe 28"/>
          <p:cNvSpPr txBox="1"/>
          <p:nvPr/>
        </p:nvSpPr>
        <p:spPr>
          <a:xfrm>
            <a:off x="573366" y="9589831"/>
            <a:ext cx="5666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Centre of New Energies in </a:t>
            </a:r>
            <a:r>
              <a:rPr lang="en-GB" sz="2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Miękinia</a:t>
            </a:r>
            <a:endParaRPr lang="en-GB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1" name="pole tekstowe 30"/>
          <p:cNvSpPr txBox="1"/>
          <p:nvPr/>
        </p:nvSpPr>
        <p:spPr>
          <a:xfrm>
            <a:off x="9789219" y="9629585"/>
            <a:ext cx="4197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Fitness Centre</a:t>
            </a:r>
          </a:p>
        </p:txBody>
      </p:sp>
      <p:sp>
        <p:nvSpPr>
          <p:cNvPr id="32" name="pole tekstowe 31"/>
          <p:cNvSpPr txBox="1"/>
          <p:nvPr/>
        </p:nvSpPr>
        <p:spPr>
          <a:xfrm>
            <a:off x="13753933" y="9607234"/>
            <a:ext cx="48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Swimming pool</a:t>
            </a:r>
          </a:p>
        </p:txBody>
      </p:sp>
      <p:sp>
        <p:nvSpPr>
          <p:cNvPr id="33" name="pole tekstowe 32"/>
          <p:cNvSpPr txBox="1"/>
          <p:nvPr/>
        </p:nvSpPr>
        <p:spPr>
          <a:xfrm>
            <a:off x="13563600" y="6087991"/>
            <a:ext cx="493003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9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Music </a:t>
            </a:r>
            <a:r>
              <a:rPr lang="pl-PL" sz="19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Production</a:t>
            </a:r>
            <a:r>
              <a:rPr lang="pl-PL" sz="19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Studio „Kotłownia”</a:t>
            </a:r>
          </a:p>
        </p:txBody>
      </p:sp>
      <p:sp>
        <p:nvSpPr>
          <p:cNvPr id="34" name="pole tekstowe 33"/>
          <p:cNvSpPr txBox="1"/>
          <p:nvPr/>
        </p:nvSpPr>
        <p:spPr>
          <a:xfrm>
            <a:off x="7760330" y="6075793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Klub </a:t>
            </a:r>
            <a:r>
              <a:rPr lang="pl-P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STUDIO</a:t>
            </a:r>
            <a:endParaRPr lang="pl-PL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6" name="pole tekstowe 35"/>
          <p:cNvSpPr txBox="1"/>
          <p:nvPr/>
        </p:nvSpPr>
        <p:spPr>
          <a:xfrm>
            <a:off x="4669056" y="5910863"/>
            <a:ext cx="3193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Sienkiewiczówka</a:t>
            </a:r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–guest house</a:t>
            </a:r>
          </a:p>
        </p:txBody>
      </p:sp>
    </p:spTree>
    <p:extLst>
      <p:ext uri="{BB962C8B-B14F-4D97-AF65-F5344CB8AC3E}">
        <p14:creationId xmlns:p14="http://schemas.microsoft.com/office/powerpoint/2010/main" val="875880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ytuł 1"/>
          <p:cNvSpPr>
            <a:spLocks noGrp="1"/>
          </p:cNvSpPr>
          <p:nvPr>
            <p:ph type="title"/>
          </p:nvPr>
        </p:nvSpPr>
        <p:spPr>
          <a:xfrm>
            <a:off x="945609" y="115499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br>
              <a:rPr lang="pl-PL" altLang="pl-PL" sz="3403" b="1" dirty="0">
                <a:latin typeface="Verdana" panose="020B0604030504040204" pitchFamily="34" charset="0"/>
              </a:rPr>
            </a:br>
            <a:br>
              <a:rPr lang="pl-PL" altLang="pl-PL" sz="3403" b="1" dirty="0">
                <a:latin typeface="Verdana" panose="020B0604030504040204" pitchFamily="34" charset="0"/>
              </a:rPr>
            </a:br>
            <a:r>
              <a:rPr lang="pl-PL" altLang="pl-PL" sz="6700" b="1" dirty="0">
                <a:latin typeface="Source Serif Pro Bold" panose="020B0604020202020204" charset="-18"/>
              </a:rPr>
              <a:t>STUDENT LIFE</a:t>
            </a:r>
            <a:br>
              <a:rPr lang="en-GB" altLang="pl-PL" sz="3403" b="1" dirty="0">
                <a:latin typeface="Source Serif Pro Bold" panose="020B0604020202020204" charset="-18"/>
              </a:rPr>
            </a:br>
            <a:endParaRPr lang="pl-PL" altLang="pl-PL" b="1" dirty="0">
              <a:latin typeface="Source Serif Pro Bold" panose="020B0604020202020204" charset="-18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458196" y="0"/>
            <a:ext cx="8827850" cy="10287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AutoShape 2"/>
          <p:cNvSpPr/>
          <p:nvPr/>
        </p:nvSpPr>
        <p:spPr>
          <a:xfrm rot="-5400000">
            <a:off x="15589339" y="4638298"/>
            <a:ext cx="5403273" cy="1010405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9" name="AutoShape 5">
            <a:extLst>
              <a:ext uri="{FF2B5EF4-FFF2-40B4-BE49-F238E27FC236}">
                <a16:creationId xmlns:a16="http://schemas.microsoft.com/office/drawing/2014/main" id="{33679D45-A548-4F5D-BE45-2DB0A3E0DDE8}"/>
              </a:ext>
            </a:extLst>
          </p:cNvPr>
          <p:cNvSpPr/>
          <p:nvPr/>
        </p:nvSpPr>
        <p:spPr>
          <a:xfrm rot="16200000">
            <a:off x="2994549" y="-919662"/>
            <a:ext cx="95250" cy="4036470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023938" y="2579657"/>
            <a:ext cx="71638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SzPct val="10000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en-GB" altLang="pl-PL" b="1" dirty="0">
                <a:solidFill>
                  <a:srgbClr val="82B000"/>
                </a:solidFill>
                <a:latin typeface="Verdana" panose="020B0604030504040204" pitchFamily="34" charset="0"/>
              </a:rPr>
              <a:t>A unique place to study </a:t>
            </a:r>
            <a:r>
              <a:rPr lang="en-GB" altLang="pl-PL" b="1" dirty="0">
                <a:solidFill>
                  <a:srgbClr val="82B000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</a:t>
            </a:r>
          </a:p>
        </p:txBody>
      </p:sp>
      <p:pic>
        <p:nvPicPr>
          <p:cNvPr id="11" name="Obraz 10"/>
          <p:cNvPicPr>
            <a:picLocks noGrp="1" noChangeAspect="1"/>
          </p:cNvPicPr>
          <p:nvPr isPhoto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4061653"/>
            <a:ext cx="3601034" cy="239183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45274" y="6813840"/>
            <a:ext cx="3597448" cy="238890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Prostokąt 12"/>
          <p:cNvSpPr/>
          <p:nvPr/>
        </p:nvSpPr>
        <p:spPr>
          <a:xfrm>
            <a:off x="1023938" y="9563100"/>
            <a:ext cx="50562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Source Serif Pro Bold" panose="020B0604020202020204" charset="-18"/>
              </a:rPr>
              <a:t>AGH UNIVERSITY OF THE FUTURE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800" y="6813840"/>
            <a:ext cx="3652205" cy="243420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1599" y="4061653"/>
            <a:ext cx="3644453" cy="248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142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0" y="0"/>
            <a:ext cx="19873018" cy="10287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129202" y="-1181100"/>
            <a:ext cx="17158799" cy="7446685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1100" b="1">
              <a:solidFill>
                <a:srgbClr val="008C36"/>
              </a:solidFill>
              <a:latin typeface="Century Schoolbook" panose="02040604050505020304" pitchFamily="18" charset="0"/>
            </a:endParaRPr>
          </a:p>
          <a:p>
            <a:endParaRPr lang="pl-PL" sz="5400" b="1">
              <a:solidFill>
                <a:srgbClr val="008C36"/>
              </a:solidFill>
              <a:latin typeface="Century Schoolbook" panose="02040604050505020304" pitchFamily="18" charset="0"/>
            </a:endParaRPr>
          </a:p>
          <a:p>
            <a:endParaRPr lang="pl-PL" sz="5400" dirty="0">
              <a:solidFill>
                <a:srgbClr val="008C36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-152400" y="-1028700"/>
            <a:ext cx="18592801" cy="7446685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13200" b="1" dirty="0">
                <a:solidFill>
                  <a:srgbClr val="82B000"/>
                </a:solidFill>
                <a:latin typeface="Source Sans Pro" panose="020B0604020202020204" charset="0"/>
                <a:cs typeface="Source Sans Pro" panose="020B0604020202020204" charset="0"/>
              </a:rPr>
              <a:t>A</a:t>
            </a:r>
            <a:r>
              <a:rPr lang="pl-PL" sz="13200" b="1" dirty="0">
                <a:latin typeface="Source Sans Pro" panose="020B0604020202020204" charset="0"/>
                <a:cs typeface="Source Sans Pro" panose="020B0604020202020204" charset="0"/>
              </a:rPr>
              <a:t>G</a:t>
            </a:r>
            <a:r>
              <a:rPr lang="pl-PL" sz="13200" b="1" dirty="0">
                <a:solidFill>
                  <a:srgbClr val="C00000"/>
                </a:solidFill>
                <a:latin typeface="Source Sans Pro" panose="020B0604020202020204" charset="0"/>
                <a:cs typeface="Source Sans Pro" panose="020B0604020202020204" charset="0"/>
              </a:rPr>
              <a:t>H</a:t>
            </a:r>
            <a:r>
              <a:rPr lang="pl-PL" sz="13200" b="1" dirty="0">
                <a:latin typeface="Source Sans Pro" panose="020B0604020202020204" charset="0"/>
                <a:cs typeface="Source Sans Pro" panose="020B0604020202020204" charset="0"/>
              </a:rPr>
              <a:t> University</a:t>
            </a:r>
          </a:p>
          <a:p>
            <a:endParaRPr lang="pl-PL" sz="5400" b="1" dirty="0">
              <a:solidFill>
                <a:srgbClr val="008C36"/>
              </a:solidFill>
              <a:latin typeface="Century Schoolbook" panose="02040604050505020304" pitchFamily="18" charset="0"/>
            </a:endParaRPr>
          </a:p>
          <a:p>
            <a:endParaRPr lang="pl-PL" sz="5400" dirty="0">
              <a:solidFill>
                <a:srgbClr val="008C36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953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-38100"/>
            <a:ext cx="18288000" cy="10287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13106400" y="9614932"/>
            <a:ext cx="5184058" cy="3206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468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2000" b="1" dirty="0">
                <a:solidFill>
                  <a:srgbClr val="808080"/>
                </a:solidFill>
                <a:latin typeface="VVSUUN+SourceSerifPro-Bold"/>
                <a:cs typeface="VVSUUN+SourceSerifPro-Bold"/>
              </a:rPr>
              <a:t>AGH </a:t>
            </a:r>
            <a:r>
              <a:rPr sz="2000" b="1" dirty="0">
                <a:solidFill>
                  <a:srgbClr val="808080"/>
                </a:solidFill>
                <a:latin typeface="VVSUUN+SourceSerifPro-Bold"/>
                <a:cs typeface="VVSUUN+SourceSerifPro-Bold"/>
              </a:rPr>
              <a:t>UNIVERSITY OF THE FUTURE</a:t>
            </a:r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81000" y="4838700"/>
            <a:ext cx="6637148" cy="4424766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pole tekstowe 1"/>
          <p:cNvSpPr txBox="1">
            <a:spLocks noChangeArrowheads="1"/>
          </p:cNvSpPr>
          <p:nvPr/>
        </p:nvSpPr>
        <p:spPr bwMode="auto">
          <a:xfrm>
            <a:off x="575049" y="1571090"/>
            <a:ext cx="6637148" cy="109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pl-PL" sz="3267" b="1" dirty="0">
                <a:latin typeface="Verdana" panose="020B0604030504040204" pitchFamily="34" charset="0"/>
              </a:rPr>
              <a:t>Krakow – </a:t>
            </a:r>
            <a:r>
              <a:rPr lang="pl-PL" altLang="pl-PL" sz="3267" b="1" dirty="0">
                <a:latin typeface="Verdana" panose="020B0604030504040204" pitchFamily="34" charset="0"/>
              </a:rPr>
              <a:t>a </a:t>
            </a:r>
            <a:r>
              <a:rPr lang="en-US" altLang="pl-PL" sz="3267" b="1" dirty="0">
                <a:latin typeface="Verdana" panose="020B0604030504040204" pitchFamily="34" charset="0"/>
              </a:rPr>
              <a:t>city of </a:t>
            </a:r>
            <a:r>
              <a:rPr lang="pl-PL" altLang="pl-PL" sz="3267" b="1" dirty="0" err="1">
                <a:latin typeface="Verdana" panose="020B0604030504040204" pitchFamily="34" charset="0"/>
              </a:rPr>
              <a:t>history</a:t>
            </a:r>
            <a:r>
              <a:rPr lang="pl-PL" altLang="pl-PL" sz="3267" b="1" dirty="0">
                <a:latin typeface="Verdana" panose="020B0604030504040204" pitchFamily="34" charset="0"/>
              </a:rPr>
              <a:t>, </a:t>
            </a:r>
          </a:p>
          <a:p>
            <a:r>
              <a:rPr lang="en-US" altLang="pl-PL" sz="3267" b="1" dirty="0">
                <a:latin typeface="Verdana" panose="020B0604030504040204" pitchFamily="34" charset="0"/>
              </a:rPr>
              <a:t>science and culture</a:t>
            </a:r>
            <a:endParaRPr lang="pl-PL" altLang="pl-PL" sz="3267" b="1" dirty="0">
              <a:latin typeface="Verdana" panose="020B0604030504040204" pitchFamily="34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8458200" y="751011"/>
            <a:ext cx="9448800" cy="8512455"/>
          </a:xfrm>
          <a:prstGeom prst="rect">
            <a:avLst/>
          </a:prstGeom>
        </p:spPr>
        <p:txBody>
          <a:bodyPr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2386" indent="-622386">
              <a:defRPr/>
            </a:pPr>
            <a:r>
              <a:rPr lang="en-AU" altLang="pl-PL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Krakow </a:t>
            </a:r>
            <a:r>
              <a:rPr lang="pl-PL" altLang="pl-PL" sz="3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lang="pl-PL" altLang="pl-PL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</a:t>
            </a:r>
            <a:r>
              <a:rPr lang="en-AU" altLang="pl-PL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historical and cultural capital of Poland </a:t>
            </a:r>
            <a:r>
              <a:rPr lang="la-Latn" altLang="pl-PL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</a:t>
            </a:r>
            <a:r>
              <a:rPr lang="pl-PL" altLang="pl-PL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l-PL" altLang="pl-PL" sz="3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</a:t>
            </a:r>
            <a:r>
              <a:rPr lang="pl-PL" altLang="pl-PL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l-PL" altLang="pl-PL" sz="3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has</a:t>
            </a:r>
            <a:r>
              <a:rPr lang="pl-PL" altLang="pl-PL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l-PL" altLang="pl-PL" sz="3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about</a:t>
            </a:r>
            <a:r>
              <a:rPr lang="pl-PL" altLang="pl-PL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AU" altLang="pl-PL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million citizens</a:t>
            </a:r>
          </a:p>
          <a:p>
            <a:pPr marL="0" indent="0">
              <a:buNone/>
              <a:defRPr/>
            </a:pPr>
            <a:endParaRPr lang="en-AU" altLang="pl-PL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22386" indent="-622386">
              <a:defRPr/>
            </a:pPr>
            <a:r>
              <a:rPr lang="en-AU" altLang="pl-PL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Theatres, galleries, museums – Krakow’s charm and magic are captivating</a:t>
            </a:r>
          </a:p>
          <a:p>
            <a:pPr marL="622386" indent="-622386">
              <a:defRPr/>
            </a:pPr>
            <a:endParaRPr lang="en-AU" altLang="pl-PL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22386" indent="-622386">
              <a:defRPr/>
            </a:pPr>
            <a:r>
              <a:rPr lang="en-AU" altLang="pl-PL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Krakow academic </a:t>
            </a:r>
            <a:r>
              <a:rPr lang="pl-PL" altLang="pl-PL" sz="3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centre</a:t>
            </a:r>
            <a:r>
              <a:rPr lang="en-AU" altLang="pl-PL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8 public and 12 private universities, JU e</a:t>
            </a:r>
            <a:r>
              <a:rPr lang="pl-PL" altLang="pl-PL" sz="3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stablished</a:t>
            </a:r>
            <a:r>
              <a:rPr lang="en-AU" altLang="pl-PL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pl-PL" altLang="pl-PL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AU" altLang="pl-PL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1364</a:t>
            </a:r>
          </a:p>
          <a:p>
            <a:pPr marL="0" indent="0">
              <a:buNone/>
              <a:defRPr/>
            </a:pPr>
            <a:endParaRPr lang="en-AU" altLang="pl-PL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22386" indent="-622386">
              <a:defRPr/>
            </a:pPr>
            <a:r>
              <a:rPr lang="en-AU" altLang="pl-PL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Krakow is the second </a:t>
            </a:r>
            <a:r>
              <a:rPr lang="pl-PL" altLang="pl-PL" sz="3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largest</a:t>
            </a:r>
            <a:r>
              <a:rPr lang="pl-PL" altLang="pl-PL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AU" altLang="pl-PL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business and industrial cant</a:t>
            </a:r>
            <a:r>
              <a:rPr lang="pl-PL" altLang="pl-PL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 in Poland</a:t>
            </a:r>
            <a:endParaRPr lang="en-AU" altLang="pl-PL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22386" indent="-622386">
              <a:defRPr/>
            </a:pPr>
            <a:endParaRPr lang="en-AU" altLang="pl-PL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22386" indent="-622386">
              <a:defRPr/>
            </a:pPr>
            <a:r>
              <a:rPr lang="en-AU" altLang="pl-PL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Unique atmosphere for </a:t>
            </a:r>
            <a:r>
              <a:rPr lang="pl-PL" altLang="pl-PL" sz="3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more</a:t>
            </a:r>
            <a:r>
              <a:rPr lang="pl-PL" altLang="pl-PL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l-PL" altLang="pl-PL" sz="3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</a:t>
            </a:r>
            <a:r>
              <a:rPr lang="pl-PL" altLang="pl-PL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AU" altLang="pl-PL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200,000 students </a:t>
            </a:r>
            <a:r>
              <a:rPr lang="en-AU" altLang="pl-PL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 </a:t>
            </a:r>
            <a:endParaRPr lang="en-AU" altLang="pl-PL" sz="3200" dirty="0"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107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7804943" y="4561468"/>
            <a:ext cx="2824727" cy="285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44"/>
              </a:lnSpc>
              <a:spcBef>
                <a:spcPts val="0"/>
              </a:spcBef>
              <a:spcAft>
                <a:spcPts val="0"/>
              </a:spcAft>
            </a:pP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Metals Engineering and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2535765" y="4671197"/>
            <a:ext cx="2531315" cy="285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44"/>
              </a:lnSpc>
              <a:spcBef>
                <a:spcPts val="0"/>
              </a:spcBef>
              <a:spcAft>
                <a:spcPts val="0"/>
              </a:spcAft>
            </a:pP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Applied Mathematics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2994746" y="4746628"/>
            <a:ext cx="3277253" cy="13040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44"/>
              </a:lnSpc>
              <a:spcBef>
                <a:spcPts val="0"/>
              </a:spcBef>
              <a:spcAft>
                <a:spcPts val="0"/>
              </a:spcAft>
            </a:pP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Mining and Geoengineering</a:t>
            </a:r>
          </a:p>
          <a:p>
            <a:pPr marL="570011" marR="0">
              <a:lnSpc>
                <a:spcPts val="1944"/>
              </a:lnSpc>
              <a:spcBef>
                <a:spcPts val="6065"/>
              </a:spcBef>
              <a:spcAft>
                <a:spcPts val="0"/>
              </a:spcAft>
            </a:pP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Geology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, Geophysics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7515225" y="4780924"/>
            <a:ext cx="3404628" cy="285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44"/>
              </a:lnSpc>
              <a:spcBef>
                <a:spcPts val="0"/>
              </a:spcBef>
              <a:spcAft>
                <a:spcPts val="0"/>
              </a:spcAft>
            </a:pP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Industrial Computer Science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7812881" y="5408628"/>
            <a:ext cx="2806854" cy="5045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44"/>
              </a:lnSpc>
              <a:spcBef>
                <a:spcPts val="0"/>
              </a:spcBef>
              <a:spcAft>
                <a:spcPts val="0"/>
              </a:spcAft>
            </a:pP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Materials and Ceramics</a:t>
            </a:r>
          </a:p>
          <a:p>
            <a:pPr marL="897731" marR="0">
              <a:lnSpc>
                <a:spcPts val="1727"/>
              </a:lnSpc>
              <a:spcBef>
                <a:spcPts val="50"/>
              </a:spcBef>
              <a:spcAft>
                <a:spcPts val="0"/>
              </a:spcAft>
            </a:pP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Science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2587358" y="5408628"/>
            <a:ext cx="2425845" cy="5045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44"/>
              </a:lnSpc>
              <a:spcBef>
                <a:spcPts val="0"/>
              </a:spcBef>
              <a:spcAft>
                <a:spcPts val="0"/>
              </a:spcAft>
            </a:pP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Physics and Applied</a:t>
            </a:r>
          </a:p>
          <a:p>
            <a:pPr marL="112712" marR="0">
              <a:lnSpc>
                <a:spcPts val="1727"/>
              </a:lnSpc>
              <a:spcBef>
                <a:spcPts val="50"/>
              </a:spcBef>
              <a:spcAft>
                <a:spcPts val="0"/>
              </a:spcAft>
            </a:pP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Computer Science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2203183" y="6190051"/>
            <a:ext cx="3199014" cy="6382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4812" marR="0">
              <a:lnSpc>
                <a:spcPts val="1701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FFFFFF"/>
                </a:solidFill>
                <a:latin typeface="Verdana"/>
                <a:cs typeface="Verdana"/>
              </a:rPr>
              <a:t>Electrical Engineering,</a:t>
            </a:r>
          </a:p>
          <a:p>
            <a:pPr marL="0" marR="0">
              <a:lnSpc>
                <a:spcPts val="1511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FFFFFF"/>
                </a:solidFill>
                <a:latin typeface="Verdana"/>
                <a:cs typeface="Verdana"/>
              </a:rPr>
              <a:t>Automatics, Computer Science</a:t>
            </a:r>
          </a:p>
          <a:p>
            <a:pPr marL="304006" marR="0">
              <a:lnSpc>
                <a:spcPts val="1511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FFFFFF"/>
                </a:solidFill>
                <a:latin typeface="Verdana"/>
                <a:cs typeface="Verdana"/>
              </a:rPr>
              <a:t>and Medical Engineering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8022431" y="6365516"/>
            <a:ext cx="2393749" cy="285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44"/>
              </a:lnSpc>
              <a:spcBef>
                <a:spcPts val="0"/>
              </a:spcBef>
              <a:spcAft>
                <a:spcPts val="0"/>
              </a:spcAft>
            </a:pP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Non-Ferrous Metals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632127" y="6789095"/>
            <a:ext cx="2003402" cy="285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44"/>
              </a:lnSpc>
              <a:spcBef>
                <a:spcPts val="0"/>
              </a:spcBef>
              <a:spcAft>
                <a:spcPts val="0"/>
              </a:spcAft>
            </a:pP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Drilling, Oil, Gas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7888287" y="7212675"/>
            <a:ext cx="2659526" cy="285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44"/>
              </a:lnSpc>
              <a:spcBef>
                <a:spcPts val="0"/>
              </a:spcBef>
              <a:spcAft>
                <a:spcPts val="0"/>
              </a:spcAft>
            </a:pP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Foundary Engineering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12990583" y="7212675"/>
            <a:ext cx="1625500" cy="285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44"/>
              </a:lnSpc>
              <a:spcBef>
                <a:spcPts val="0"/>
              </a:spcBef>
              <a:spcAft>
                <a:spcPts val="0"/>
              </a:spcAft>
            </a:pP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Management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3581327" y="7810329"/>
            <a:ext cx="2108253" cy="285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44"/>
              </a:lnSpc>
              <a:spcBef>
                <a:spcPts val="0"/>
              </a:spcBef>
              <a:spcAft>
                <a:spcPts val="0"/>
              </a:spcAft>
            </a:pP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Energy and Fuels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7544593" y="7950107"/>
            <a:ext cx="3344919" cy="5045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44"/>
              </a:lnSpc>
              <a:spcBef>
                <a:spcPts val="0"/>
              </a:spcBef>
              <a:spcAft>
                <a:spcPts val="0"/>
              </a:spcAft>
            </a:pP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Mechanical Engineering and</a:t>
            </a:r>
          </a:p>
          <a:p>
            <a:pPr marL="1108075" marR="0">
              <a:lnSpc>
                <a:spcPts val="1727"/>
              </a:lnSpc>
              <a:spcBef>
                <a:spcPts val="50"/>
              </a:spcBef>
              <a:spcAft>
                <a:spcPts val="0"/>
              </a:spcAft>
            </a:pP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Robotics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12219852" y="7980383"/>
            <a:ext cx="3166476" cy="4462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701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FFFFFF"/>
                </a:solidFill>
                <a:latin typeface="Verdana"/>
                <a:cs typeface="Verdana"/>
              </a:rPr>
              <a:t>Electronics, Computer Science</a:t>
            </a:r>
          </a:p>
          <a:p>
            <a:pPr marL="317500" marR="0">
              <a:lnSpc>
                <a:spcPts val="1511"/>
              </a:lnSpc>
              <a:spcBef>
                <a:spcPts val="0"/>
              </a:spcBef>
              <a:spcAft>
                <a:spcPts val="0"/>
              </a:spcAft>
            </a:pPr>
            <a:r>
              <a:rPr sz="1400" b="1" dirty="0">
                <a:solidFill>
                  <a:srgbClr val="FFFFFF"/>
                </a:solidFill>
                <a:latin typeface="Verdana"/>
                <a:cs typeface="Verdana"/>
              </a:rPr>
              <a:t>and Telecommunication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3082852" y="8721834"/>
            <a:ext cx="3104939" cy="5045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marR="0">
              <a:lnSpc>
                <a:spcPts val="1944"/>
              </a:lnSpc>
              <a:spcBef>
                <a:spcPts val="0"/>
              </a:spcBef>
              <a:spcAft>
                <a:spcPts val="0"/>
              </a:spcAft>
            </a:pP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Mining Surveying and</a:t>
            </a:r>
          </a:p>
          <a:p>
            <a:pPr marL="0" marR="0">
              <a:lnSpc>
                <a:spcPts val="1727"/>
              </a:lnSpc>
              <a:spcBef>
                <a:spcPts val="50"/>
              </a:spcBef>
              <a:spcAft>
                <a:spcPts val="0"/>
              </a:spcAft>
            </a:pP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Environmental Egineering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7623175" y="8797266"/>
            <a:ext cx="3191231" cy="5045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944"/>
              </a:lnSpc>
              <a:spcBef>
                <a:spcPts val="0"/>
              </a:spcBef>
              <a:spcAft>
                <a:spcPts val="0"/>
              </a:spcAft>
            </a:pP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Centre of Nanotechnooogy</a:t>
            </a:r>
          </a:p>
          <a:p>
            <a:pPr marL="459581" marR="0">
              <a:lnSpc>
                <a:spcPts val="1728"/>
              </a:lnSpc>
              <a:spcBef>
                <a:spcPts val="50"/>
              </a:spcBef>
              <a:spcAft>
                <a:spcPts val="0"/>
              </a:spcAft>
            </a:pPr>
            <a:r>
              <a:rPr sz="1600" b="1" dirty="0">
                <a:solidFill>
                  <a:srgbClr val="FFFFFF"/>
                </a:solidFill>
                <a:latin typeface="Verdana"/>
                <a:cs typeface="Verdana"/>
              </a:rPr>
              <a:t>and New Materials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12410353" y="8890435"/>
            <a:ext cx="2782502" cy="3159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187"/>
              </a:lnSpc>
              <a:spcBef>
                <a:spcPts val="0"/>
              </a:spcBef>
              <a:spcAft>
                <a:spcPts val="0"/>
              </a:spcAft>
            </a:pPr>
            <a:r>
              <a:rPr sz="1800" b="1" dirty="0">
                <a:solidFill>
                  <a:srgbClr val="FFFFFF"/>
                </a:solidFill>
                <a:latin typeface="Verdana"/>
                <a:cs typeface="Verdana"/>
              </a:rPr>
              <a:t>Humanistic Sciences</a:t>
            </a:r>
          </a:p>
        </p:txBody>
      </p:sp>
      <p:pic>
        <p:nvPicPr>
          <p:cNvPr id="27" name="Picture 2" descr="krak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6610"/>
            <a:ext cx="8657429" cy="4123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 descr="waw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-20337"/>
            <a:ext cx="8594543" cy="410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AutoShape 3"/>
          <p:cNvSpPr/>
          <p:nvPr/>
        </p:nvSpPr>
        <p:spPr>
          <a:xfrm>
            <a:off x="-31111" y="7810329"/>
            <a:ext cx="18319111" cy="2476671"/>
          </a:xfrm>
          <a:prstGeom prst="rect">
            <a:avLst/>
          </a:prstGeom>
          <a:solidFill>
            <a:srgbClr val="99CC00"/>
          </a:solidFill>
        </p:spPr>
      </p:sp>
      <p:pic>
        <p:nvPicPr>
          <p:cNvPr id="30" name="Picture 3" descr="WIELICZKA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55364"/>
            <a:ext cx="8657429" cy="394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 descr="krokus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"/>
          <a:stretch/>
        </p:blipFill>
        <p:spPr bwMode="auto">
          <a:xfrm>
            <a:off x="9373884" y="4255364"/>
            <a:ext cx="8603021" cy="394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66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2819400" y="8890435"/>
            <a:ext cx="1499418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  <a:defRPr/>
            </a:pPr>
            <a:r>
              <a:rPr lang="pl-PL" altLang="pl-PL" sz="3600" b="1" i="1" dirty="0">
                <a:latin typeface="+mn-lt"/>
              </a:rPr>
              <a:t>KRAKOW</a:t>
            </a:r>
            <a:br>
              <a:rPr lang="pl-PL" altLang="pl-PL" sz="3600" b="1" i="1" dirty="0">
                <a:latin typeface="+mn-lt"/>
              </a:rPr>
            </a:br>
            <a:r>
              <a:rPr lang="pl-PL" altLang="pl-PL" sz="3600" b="1" i="1" dirty="0" err="1">
                <a:latin typeface="+mn-lt"/>
              </a:rPr>
              <a:t>almost</a:t>
            </a:r>
            <a:r>
              <a:rPr lang="pl-PL" altLang="pl-PL" sz="3600" b="1" i="1" dirty="0">
                <a:latin typeface="+mn-lt"/>
              </a:rPr>
              <a:t> 6,000 </a:t>
            </a:r>
            <a:r>
              <a:rPr lang="pl-PL" altLang="pl-PL" sz="3600" b="1" i="1" dirty="0" err="1">
                <a:latin typeface="+mn-lt"/>
              </a:rPr>
              <a:t>historical</a:t>
            </a:r>
            <a:r>
              <a:rPr lang="pl-PL" altLang="pl-PL" sz="3600" b="1" i="1" dirty="0">
                <a:latin typeface="+mn-lt"/>
              </a:rPr>
              <a:t> </a:t>
            </a:r>
            <a:r>
              <a:rPr lang="pl-PL" altLang="pl-PL" sz="3600" b="1" i="1" dirty="0" err="1">
                <a:latin typeface="+mn-lt"/>
              </a:rPr>
              <a:t>monuments</a:t>
            </a:r>
            <a:r>
              <a:rPr lang="pl-PL" altLang="pl-PL" sz="3600" b="1" i="1" dirty="0">
                <a:latin typeface="+mn-lt"/>
              </a:rPr>
              <a:t> and 15.5 </a:t>
            </a:r>
            <a:r>
              <a:rPr lang="pl-PL" altLang="pl-PL" sz="3600" b="1" i="1" dirty="0" err="1">
                <a:latin typeface="+mn-lt"/>
              </a:rPr>
              <a:t>million</a:t>
            </a:r>
            <a:r>
              <a:rPr lang="pl-PL" altLang="pl-PL" sz="3600" b="1" i="1" dirty="0">
                <a:latin typeface="+mn-lt"/>
              </a:rPr>
              <a:t> </a:t>
            </a:r>
            <a:r>
              <a:rPr lang="pl-PL" altLang="pl-PL" sz="3600" b="1" i="1" dirty="0" err="1">
                <a:latin typeface="+mn-lt"/>
              </a:rPr>
              <a:t>visitors</a:t>
            </a:r>
            <a:r>
              <a:rPr lang="pl-PL" altLang="pl-PL" sz="3600" b="1" i="1" dirty="0">
                <a:latin typeface="+mn-lt"/>
              </a:rPr>
              <a:t> in 2019</a:t>
            </a:r>
            <a:endParaRPr lang="en-US" altLang="pl-PL" sz="3600" b="1" i="1" dirty="0"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4167" y="8513107"/>
            <a:ext cx="5607686" cy="6412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algn="r">
              <a:lnSpc>
                <a:spcPts val="4968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4400" b="1" dirty="0">
                <a:solidFill>
                  <a:schemeClr val="bg1"/>
                </a:solidFill>
                <a:ea typeface="Ebrima" panose="02000000000000000000" pitchFamily="2" charset="0"/>
                <a:cs typeface="Ebrima" panose="02000000000000000000" pitchFamily="2" charset="0"/>
              </a:rPr>
              <a:t>POLAND </a:t>
            </a:r>
            <a:r>
              <a:rPr lang="pl-PL" sz="4400" b="1" dirty="0" err="1">
                <a:solidFill>
                  <a:schemeClr val="bg1"/>
                </a:solidFill>
                <a:ea typeface="Ebrima" panose="02000000000000000000" pitchFamily="2" charset="0"/>
                <a:cs typeface="Ebrima" panose="02000000000000000000" pitchFamily="2" charset="0"/>
              </a:rPr>
              <a:t>Krakow</a:t>
            </a:r>
            <a:r>
              <a:rPr lang="pl-PL" sz="4400" b="1" dirty="0">
                <a:solidFill>
                  <a:schemeClr val="bg1"/>
                </a:solidFill>
                <a:ea typeface="Ebrima" panose="02000000000000000000" pitchFamily="2" charset="0"/>
                <a:cs typeface="Ebrima" panose="02000000000000000000" pitchFamily="2" charset="0"/>
              </a:rPr>
              <a:t> region</a:t>
            </a:r>
            <a:endParaRPr sz="4400" b="1" dirty="0">
              <a:solidFill>
                <a:schemeClr val="bg1"/>
              </a:solidFill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180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-38100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543800" y="4222705"/>
            <a:ext cx="9906000" cy="41524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7315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sz="7200" b="1" dirty="0">
                <a:solidFill>
                  <a:srgbClr val="82B000"/>
                </a:solidFill>
                <a:latin typeface="Verdana"/>
                <a:cs typeface="Verdana"/>
              </a:rPr>
              <a:t>AGH </a:t>
            </a:r>
            <a:endParaRPr lang="pl-PL" sz="7200" b="1" dirty="0">
              <a:solidFill>
                <a:srgbClr val="82B000"/>
              </a:solidFill>
              <a:latin typeface="Verdana"/>
              <a:cs typeface="Verdana"/>
            </a:endParaRPr>
          </a:p>
          <a:p>
            <a:pPr marL="107315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sz="7200" b="1" dirty="0">
                <a:solidFill>
                  <a:srgbClr val="82B000"/>
                </a:solidFill>
                <a:latin typeface="Verdana"/>
                <a:cs typeface="Verdana"/>
              </a:rPr>
              <a:t>University </a:t>
            </a:r>
            <a:endParaRPr lang="pl-PL" sz="7200" b="1" dirty="0">
              <a:solidFill>
                <a:srgbClr val="82B000"/>
              </a:solidFill>
              <a:latin typeface="Verdana"/>
              <a:cs typeface="Verdana"/>
            </a:endParaRPr>
          </a:p>
          <a:p>
            <a:pPr marL="107315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7200" b="1" dirty="0">
                <a:solidFill>
                  <a:srgbClr val="82B000"/>
                </a:solidFill>
                <a:latin typeface="Verdana"/>
                <a:cs typeface="Verdana"/>
              </a:rPr>
              <a:t>Of </a:t>
            </a:r>
            <a:r>
              <a:rPr sz="7200" b="1" dirty="0">
                <a:solidFill>
                  <a:srgbClr val="82B000"/>
                </a:solidFill>
                <a:latin typeface="Verdana"/>
                <a:cs typeface="Verdana"/>
              </a:rPr>
              <a:t>Krakow</a:t>
            </a:r>
          </a:p>
        </p:txBody>
      </p:sp>
    </p:spTree>
    <p:extLst>
      <p:ext uri="{BB962C8B-B14F-4D97-AF65-F5344CB8AC3E}">
        <p14:creationId xmlns:p14="http://schemas.microsoft.com/office/powerpoint/2010/main" val="4146948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-136815" y="-425325"/>
            <a:ext cx="8442615" cy="11029950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4" name="AutoShape 4"/>
          <p:cNvSpPr/>
          <p:nvPr/>
        </p:nvSpPr>
        <p:spPr>
          <a:xfrm>
            <a:off x="914401" y="795872"/>
            <a:ext cx="6400800" cy="8825680"/>
          </a:xfrm>
          <a:prstGeom prst="rect">
            <a:avLst/>
          </a:prstGeom>
          <a:solidFill>
            <a:srgbClr val="F3F5F9"/>
          </a:solidFill>
        </p:spPr>
      </p:sp>
      <p:grpSp>
        <p:nvGrpSpPr>
          <p:cNvPr id="6" name="Group 6"/>
          <p:cNvGrpSpPr/>
          <p:nvPr/>
        </p:nvGrpSpPr>
        <p:grpSpPr>
          <a:xfrm>
            <a:off x="8880486" y="898830"/>
            <a:ext cx="8950314" cy="5012205"/>
            <a:chOff x="-586583" y="8531"/>
            <a:chExt cx="11017334" cy="2516028"/>
          </a:xfrm>
        </p:grpSpPr>
        <p:sp>
          <p:nvSpPr>
            <p:cNvPr id="7" name="TextBox 7"/>
            <p:cNvSpPr txBox="1"/>
            <p:nvPr/>
          </p:nvSpPr>
          <p:spPr>
            <a:xfrm>
              <a:off x="-586583" y="73835"/>
              <a:ext cx="11017334" cy="5561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GB" sz="4800" dirty="0">
                  <a:latin typeface="Source Serif Pro Bold"/>
                </a:rPr>
                <a:t>100 </a:t>
              </a:r>
              <a:r>
                <a:rPr lang="pl-PL" sz="4800" dirty="0">
                  <a:latin typeface="Source Serif Pro Bold"/>
                </a:rPr>
                <a:t>Y</a:t>
              </a:r>
              <a:r>
                <a:rPr lang="en-GB" sz="4800" dirty="0">
                  <a:latin typeface="Source Serif Pro Bold"/>
                </a:rPr>
                <a:t>ears of </a:t>
              </a:r>
              <a:r>
                <a:rPr lang="pl-PL" sz="4800" dirty="0">
                  <a:latin typeface="Source Serif Pro Bold"/>
                </a:rPr>
                <a:t>the </a:t>
              </a:r>
              <a:r>
                <a:rPr lang="en-GB" sz="4800" dirty="0">
                  <a:latin typeface="Source Serif Pro Bold"/>
                </a:rPr>
                <a:t>AGH</a:t>
              </a:r>
              <a:r>
                <a:rPr lang="pl-PL" sz="4800" dirty="0">
                  <a:latin typeface="Source Serif Pro Bold"/>
                </a:rPr>
                <a:t> University</a:t>
              </a:r>
              <a:endParaRPr lang="en-GB" sz="4800" dirty="0">
                <a:latin typeface="Source Serif Pro Bold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5865" y="1672444"/>
              <a:ext cx="9656918" cy="8521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pl-PL" sz="3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0" name="AutoShape 10"/>
            <p:cNvSpPr/>
            <p:nvPr/>
          </p:nvSpPr>
          <p:spPr>
            <a:xfrm rot="16200000">
              <a:off x="595078" y="-1120564"/>
              <a:ext cx="86758" cy="2344947"/>
            </a:xfrm>
            <a:prstGeom prst="rect">
              <a:avLst/>
            </a:prstGeom>
            <a:solidFill>
              <a:srgbClr val="99CC00"/>
            </a:solidFill>
          </p:spPr>
        </p:sp>
      </p:grpSp>
      <p:sp>
        <p:nvSpPr>
          <p:cNvPr id="14" name="Symbol zastępczy zawartości 3"/>
          <p:cNvSpPr txBox="1">
            <a:spLocks/>
          </p:cNvSpPr>
          <p:nvPr/>
        </p:nvSpPr>
        <p:spPr bwMode="auto">
          <a:xfrm>
            <a:off x="8880486" y="2596335"/>
            <a:ext cx="8950314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7324" tIns="47324" rIns="47324" bIns="47324"/>
          <a:lstStyle>
            <a:lvl1pPr marL="390525" indent="-390525" algn="l" defTabSz="1042988" rtl="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3454400" indent="-2933700" algn="l" defTabSz="1042988" rtl="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–"/>
              <a:defRPr sz="36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2pPr>
            <a:lvl3pPr marL="3811588" indent="-2768600" algn="l" defTabSz="1042988" rtl="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•"/>
              <a:defRPr sz="36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3pPr>
            <a:lvl4pPr marL="4840288" indent="-3276600" algn="l" defTabSz="1042988" rtl="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–"/>
              <a:defRPr sz="36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4pPr>
            <a:lvl5pPr marL="6251575" indent="-4165600" algn="l" defTabSz="1042988" rtl="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29909" eaLnBrk="1" hangingPunct="1">
              <a:lnSpc>
                <a:spcPct val="120000"/>
              </a:lnSpc>
              <a:spcBef>
                <a:spcPct val="0"/>
              </a:spcBef>
              <a:buSzTx/>
              <a:buNone/>
              <a:defRPr/>
            </a:pPr>
            <a:r>
              <a:rPr lang="en-GB" altLang="pl-PL" sz="3200" b="1" dirty="0">
                <a:solidFill>
                  <a:srgbClr val="99CC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university that serves the economy and the society</a:t>
            </a:r>
          </a:p>
          <a:p>
            <a:pPr marL="0" indent="0" defTabSz="829909" eaLnBrk="1" hangingPunct="1">
              <a:lnSpc>
                <a:spcPct val="120000"/>
              </a:lnSpc>
              <a:spcBef>
                <a:spcPct val="0"/>
              </a:spcBef>
              <a:buSzTx/>
              <a:buNone/>
              <a:defRPr/>
            </a:pPr>
            <a:endParaRPr lang="pl-PL" sz="2400" b="1" dirty="0">
              <a:latin typeface="Verdana" pitchFamily="34" charset="0"/>
              <a:ea typeface="Verdana" panose="020B0604030504040204" pitchFamily="34" charset="0"/>
            </a:endParaRPr>
          </a:p>
          <a:p>
            <a:pPr marL="0" indent="0" defTabSz="829909" eaLnBrk="1" hangingPunct="1">
              <a:lnSpc>
                <a:spcPct val="120000"/>
              </a:lnSpc>
              <a:spcBef>
                <a:spcPct val="0"/>
              </a:spcBef>
              <a:buSzTx/>
              <a:buNone/>
              <a:defRPr/>
            </a:pPr>
            <a:r>
              <a:rPr lang="en-GB" sz="2400" b="1" dirty="0">
                <a:latin typeface="Verdana" pitchFamily="34" charset="0"/>
                <a:ea typeface="Verdana" panose="020B0604030504040204" pitchFamily="34" charset="0"/>
              </a:rPr>
              <a:t>Establishment of the university – 31 May 1913 </a:t>
            </a:r>
          </a:p>
          <a:p>
            <a:pPr marL="0" indent="0" defTabSz="829909" eaLnBrk="1" hangingPunct="1">
              <a:lnSpc>
                <a:spcPct val="120000"/>
              </a:lnSpc>
              <a:spcBef>
                <a:spcPct val="0"/>
              </a:spcBef>
              <a:buSzTx/>
              <a:buNone/>
              <a:defRPr/>
            </a:pPr>
            <a:r>
              <a:rPr lang="en-GB" sz="2400" dirty="0">
                <a:latin typeface="Verdana" pitchFamily="34" charset="0"/>
                <a:ea typeface="Verdana" panose="020B0604030504040204" pitchFamily="34" charset="0"/>
              </a:rPr>
              <a:t>Emperor Francis Joseph I approved the establishment of a higher school of mining in Krakow</a:t>
            </a:r>
          </a:p>
          <a:p>
            <a:pPr marL="0" indent="0" defTabSz="829909" eaLnBrk="1" hangingPunct="1">
              <a:lnSpc>
                <a:spcPct val="120000"/>
              </a:lnSpc>
              <a:spcBef>
                <a:spcPct val="0"/>
              </a:spcBef>
              <a:buSzTx/>
              <a:buNone/>
              <a:defRPr/>
            </a:pPr>
            <a:br>
              <a:rPr lang="pl-PL" sz="2400" dirty="0">
                <a:latin typeface="Verdana" pitchFamily="34" charset="0"/>
                <a:ea typeface="Verdana" panose="020B0604030504040204" pitchFamily="34" charset="0"/>
              </a:rPr>
            </a:br>
            <a:r>
              <a:rPr lang="en-GB" sz="2400" b="1" dirty="0">
                <a:latin typeface="Verdana" pitchFamily="34" charset="0"/>
                <a:ea typeface="Verdana" panose="020B0604030504040204" pitchFamily="34" charset="0"/>
              </a:rPr>
              <a:t>Opening of the university – 20 October 1919</a:t>
            </a:r>
            <a:br>
              <a:rPr lang="pl-PL" sz="2400" b="1" dirty="0">
                <a:latin typeface="Verdana" pitchFamily="34" charset="0"/>
                <a:ea typeface="Verdana" panose="020B0604030504040204" pitchFamily="34" charset="0"/>
              </a:rPr>
            </a:br>
            <a:r>
              <a:rPr lang="en-GB" sz="2400" dirty="0" err="1">
                <a:latin typeface="Verdana" pitchFamily="34" charset="0"/>
                <a:ea typeface="Verdana" panose="020B0604030504040204" pitchFamily="34" charset="0"/>
              </a:rPr>
              <a:t>Józef</a:t>
            </a:r>
            <a:r>
              <a:rPr lang="en-GB" sz="2400" dirty="0">
                <a:latin typeface="Verdana" pitchFamily="34" charset="0"/>
                <a:ea typeface="Verdana" panose="020B0604030504040204" pitchFamily="34" charset="0"/>
              </a:rPr>
              <a:t> </a:t>
            </a:r>
            <a:r>
              <a:rPr lang="en-GB" sz="2400" dirty="0" err="1">
                <a:latin typeface="Verdana" pitchFamily="34" charset="0"/>
                <a:ea typeface="Verdana" panose="020B0604030504040204" pitchFamily="34" charset="0"/>
              </a:rPr>
              <a:t>Piłsudski</a:t>
            </a:r>
            <a:r>
              <a:rPr lang="en-GB" sz="2400" dirty="0">
                <a:latin typeface="Verdana" pitchFamily="34" charset="0"/>
                <a:ea typeface="Verdana" panose="020B0604030504040204" pitchFamily="34" charset="0"/>
              </a:rPr>
              <a:t>, the Chief of State, opened the Mining Academy</a:t>
            </a:r>
          </a:p>
          <a:p>
            <a:pPr marL="0" indent="0" defTabSz="829909" eaLnBrk="1" hangingPunct="1">
              <a:lnSpc>
                <a:spcPct val="120000"/>
              </a:lnSpc>
              <a:spcBef>
                <a:spcPct val="0"/>
              </a:spcBef>
              <a:buSzTx/>
              <a:buNone/>
              <a:defRPr/>
            </a:pPr>
            <a:endParaRPr lang="pl-PL" sz="24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Verdana" panose="020B0604030504040204" pitchFamily="34" charset="0"/>
            </a:endParaRPr>
          </a:p>
          <a:p>
            <a:pPr marL="0" indent="0" defTabSz="829909" eaLnBrk="1" hangingPunct="1">
              <a:lnSpc>
                <a:spcPct val="120000"/>
              </a:lnSpc>
              <a:spcBef>
                <a:spcPct val="0"/>
              </a:spcBef>
              <a:buSzTx/>
              <a:buNone/>
              <a:defRPr/>
            </a:pPr>
            <a:r>
              <a:rPr lang="en-GB" sz="2400" dirty="0">
                <a:latin typeface="Verdana" pitchFamily="34" charset="0"/>
                <a:ea typeface="Verdana" panose="020B0604030504040204" pitchFamily="34" charset="0"/>
              </a:rPr>
              <a:t>In</a:t>
            </a:r>
            <a:r>
              <a:rPr lang="en-GB" sz="2400" b="1" dirty="0">
                <a:latin typeface="Verdana" pitchFamily="34" charset="0"/>
                <a:ea typeface="Verdana" panose="020B0604030504040204" pitchFamily="34" charset="0"/>
              </a:rPr>
              <a:t> </a:t>
            </a:r>
            <a:r>
              <a:rPr lang="pl-PL" sz="2400" b="1" dirty="0">
                <a:latin typeface="Verdana" pitchFamily="34" charset="0"/>
                <a:ea typeface="Verdana" panose="020B0604030504040204" pitchFamily="34" charset="0"/>
              </a:rPr>
              <a:t>2015</a:t>
            </a:r>
            <a:r>
              <a:rPr lang="pl-PL" sz="2400" dirty="0">
                <a:latin typeface="Verdana" pitchFamily="34" charset="0"/>
                <a:ea typeface="Verdana" panose="020B0604030504040204" pitchFamily="34" charset="0"/>
              </a:rPr>
              <a:t>,</a:t>
            </a:r>
            <a:r>
              <a:rPr lang="en-GB" sz="2400" b="1" dirty="0">
                <a:latin typeface="Verdana" pitchFamily="34" charset="0"/>
                <a:ea typeface="Verdana" panose="020B0604030504040204" pitchFamily="34" charset="0"/>
              </a:rPr>
              <a:t> </a:t>
            </a:r>
            <a:r>
              <a:rPr lang="en-GB" sz="2400" dirty="0">
                <a:latin typeface="Verdana" pitchFamily="34" charset="0"/>
                <a:ea typeface="Verdana" panose="020B0604030504040204" pitchFamily="34" charset="0"/>
              </a:rPr>
              <a:t>a resolution was made to rename the </a:t>
            </a:r>
            <a:r>
              <a:rPr lang="pl-PL" sz="2400" dirty="0" err="1">
                <a:latin typeface="Verdana" pitchFamily="34" charset="0"/>
                <a:ea typeface="Verdana" panose="020B0604030504040204" pitchFamily="34" charset="0"/>
              </a:rPr>
              <a:t>academy</a:t>
            </a:r>
            <a:r>
              <a:rPr lang="en-GB" sz="2400" dirty="0">
                <a:latin typeface="Verdana" pitchFamily="34" charset="0"/>
                <a:ea typeface="Verdana" panose="020B0604030504040204" pitchFamily="34" charset="0"/>
              </a:rPr>
              <a:t> </a:t>
            </a:r>
            <a:r>
              <a:rPr lang="pl-PL" sz="2400" dirty="0">
                <a:latin typeface="Verdana" pitchFamily="34" charset="0"/>
                <a:ea typeface="Verdana" panose="020B0604030504040204" pitchFamily="34" charset="0"/>
              </a:rPr>
              <a:t>as ”AGH University of Science and Technology”</a:t>
            </a:r>
            <a:r>
              <a:rPr lang="en-GB" sz="2400" dirty="0">
                <a:latin typeface="Verdana" pitchFamily="34" charset="0"/>
                <a:ea typeface="Verdana" panose="020B0604030504040204" pitchFamily="34" charset="0"/>
              </a:rPr>
              <a:t>.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31792" y="329807"/>
            <a:ext cx="5105400" cy="886237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1" name="Prostokąt 10"/>
          <p:cNvSpPr/>
          <p:nvPr/>
        </p:nvSpPr>
        <p:spPr>
          <a:xfrm>
            <a:off x="13106400" y="9485096"/>
            <a:ext cx="5181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chemeClr val="bg1">
                    <a:lumMod val="50000"/>
                  </a:schemeClr>
                </a:solidFill>
                <a:latin typeface="Source Serif Pro Bold" panose="020B0604020202020204" charset="-18"/>
              </a:rPr>
              <a:t>AGH UNIVERISTY OF THE FUTURE</a:t>
            </a:r>
          </a:p>
        </p:txBody>
      </p:sp>
    </p:spTree>
    <p:extLst>
      <p:ext uri="{BB962C8B-B14F-4D97-AF65-F5344CB8AC3E}">
        <p14:creationId xmlns:p14="http://schemas.microsoft.com/office/powerpoint/2010/main" val="4275241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10"/>
          <p:cNvSpPr/>
          <p:nvPr/>
        </p:nvSpPr>
        <p:spPr>
          <a:xfrm rot="16200000">
            <a:off x="-2683612" y="2688486"/>
            <a:ext cx="10285773" cy="4987454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6146" name="Tytuł 1"/>
          <p:cNvSpPr>
            <a:spLocks noGrp="1"/>
          </p:cNvSpPr>
          <p:nvPr>
            <p:ph type="title"/>
          </p:nvPr>
        </p:nvSpPr>
        <p:spPr>
          <a:xfrm>
            <a:off x="449824" y="816001"/>
            <a:ext cx="4671686" cy="3200400"/>
          </a:xfrm>
        </p:spPr>
        <p:txBody>
          <a:bodyPr>
            <a:normAutofit fontScale="90000"/>
          </a:bodyPr>
          <a:lstStyle/>
          <a:p>
            <a:pPr algn="l"/>
            <a:r>
              <a:rPr lang="pl-PL" altLang="pl-PL" sz="5300" b="1" dirty="0">
                <a:latin typeface="Source Serif Pro Bold" panose="020B0604020202020204" charset="-18"/>
              </a:rPr>
              <a:t>AGH UNIVERSITY CEREMONIES</a:t>
            </a:r>
          </a:p>
        </p:txBody>
      </p:sp>
      <p:sp>
        <p:nvSpPr>
          <p:cNvPr id="6148" name="Prostokąt 3"/>
          <p:cNvSpPr>
            <a:spLocks noChangeArrowheads="1"/>
          </p:cNvSpPr>
          <p:nvPr/>
        </p:nvSpPr>
        <p:spPr bwMode="auto">
          <a:xfrm>
            <a:off x="5257798" y="4602820"/>
            <a:ext cx="12008774" cy="42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SzPct val="10000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pl-PL" sz="2178" dirty="0">
                <a:solidFill>
                  <a:schemeClr val="tx1"/>
                </a:solidFill>
                <a:latin typeface="Verdana" panose="020B0604030504040204" pitchFamily="34" charset="0"/>
              </a:rPr>
              <a:t>Official inauguration of the academic year</a:t>
            </a:r>
          </a:p>
        </p:txBody>
      </p:sp>
      <p:pic>
        <p:nvPicPr>
          <p:cNvPr id="7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798" y="5566106"/>
            <a:ext cx="5734347" cy="3807251"/>
          </a:xfrm>
          <a:effectLst/>
        </p:spPr>
      </p:pic>
      <p:pic>
        <p:nvPicPr>
          <p:cNvPr id="9" name="Picture 8" descr="DSC_061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6200" y="5574001"/>
            <a:ext cx="5789869" cy="3799356"/>
          </a:xfrm>
          <a:prstGeom prst="rect">
            <a:avLst/>
          </a:prstGeom>
          <a:ln>
            <a:noFill/>
          </a:ln>
          <a:effectLst/>
        </p:spPr>
      </p:pic>
      <p:sp>
        <p:nvSpPr>
          <p:cNvPr id="6151" name="Prostokąt 11"/>
          <p:cNvSpPr>
            <a:spLocks noChangeArrowheads="1"/>
          </p:cNvSpPr>
          <p:nvPr/>
        </p:nvSpPr>
        <p:spPr bwMode="auto">
          <a:xfrm>
            <a:off x="5764189" y="9518477"/>
            <a:ext cx="5719599" cy="42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l-PL" sz="2178" dirty="0">
                <a:latin typeface="Verdana" panose="020B0604030504040204" pitchFamily="34" charset="0"/>
              </a:rPr>
              <a:t>Mining ceremonies (Miner’s Day)</a:t>
            </a:r>
          </a:p>
        </p:txBody>
      </p:sp>
      <p:sp>
        <p:nvSpPr>
          <p:cNvPr id="6152" name="Prostokąt 2"/>
          <p:cNvSpPr>
            <a:spLocks noChangeArrowheads="1"/>
          </p:cNvSpPr>
          <p:nvPr/>
        </p:nvSpPr>
        <p:spPr bwMode="auto">
          <a:xfrm>
            <a:off x="11262185" y="9518477"/>
            <a:ext cx="6324600" cy="42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SzPct val="100000"/>
              <a:buChar char="•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800"/>
              </a:spcBef>
              <a:buSzPct val="100000"/>
              <a:buChar char="–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800"/>
              </a:spcBef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buSzPct val="100000"/>
              <a:buChar char="»"/>
              <a:defRPr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GB" altLang="pl-PL" sz="2178" dirty="0">
                <a:solidFill>
                  <a:schemeClr val="tx1"/>
                </a:solidFill>
                <a:latin typeface="Verdana" panose="020B0604030504040204" pitchFamily="34" charset="0"/>
              </a:rPr>
              <a:t>Metallurgy ceremonies (Metallurgist’s Day)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6200" y="592882"/>
            <a:ext cx="5789869" cy="3864818"/>
          </a:xfrm>
          <a:prstGeom prst="rect">
            <a:avLst/>
          </a:prstGeom>
        </p:spPr>
      </p:pic>
      <p:sp>
        <p:nvSpPr>
          <p:cNvPr id="11" name="AutoShape 10"/>
          <p:cNvSpPr/>
          <p:nvPr/>
        </p:nvSpPr>
        <p:spPr>
          <a:xfrm rot="16200000">
            <a:off x="1509730" y="-181223"/>
            <a:ext cx="129321" cy="2185222"/>
          </a:xfrm>
          <a:prstGeom prst="rect">
            <a:avLst/>
          </a:prstGeom>
          <a:solidFill>
            <a:schemeClr val="bg1"/>
          </a:solidFill>
        </p:spPr>
      </p:sp>
      <p:pic>
        <p:nvPicPr>
          <p:cNvPr id="12" name="Symbol zastępczy zawartości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798" y="592882"/>
            <a:ext cx="5818335" cy="388332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34460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9949690" y="0"/>
            <a:ext cx="8741285" cy="10287000"/>
          </a:xfrm>
          <a:prstGeom prst="rect">
            <a:avLst/>
          </a:prstGeom>
          <a:solidFill>
            <a:srgbClr val="99CC00"/>
          </a:solidFill>
        </p:spPr>
      </p:sp>
      <p:sp>
        <p:nvSpPr>
          <p:cNvPr id="4" name="AutoShape 4"/>
          <p:cNvSpPr/>
          <p:nvPr/>
        </p:nvSpPr>
        <p:spPr>
          <a:xfrm>
            <a:off x="10859290" y="1152669"/>
            <a:ext cx="6780471" cy="8231205"/>
          </a:xfrm>
          <a:prstGeom prst="rect">
            <a:avLst/>
          </a:prstGeom>
          <a:solidFill>
            <a:srgbClr val="F3F5F9"/>
          </a:solidFill>
        </p:spPr>
      </p:sp>
      <p:grpSp>
        <p:nvGrpSpPr>
          <p:cNvPr id="6" name="Group 6"/>
          <p:cNvGrpSpPr/>
          <p:nvPr/>
        </p:nvGrpSpPr>
        <p:grpSpPr>
          <a:xfrm>
            <a:off x="1003265" y="723900"/>
            <a:ext cx="8676453" cy="9226000"/>
            <a:chOff x="0" y="-261743"/>
            <a:chExt cx="9695372" cy="12301338"/>
          </a:xfrm>
        </p:grpSpPr>
        <p:sp>
          <p:nvSpPr>
            <p:cNvPr id="7" name="TextBox 7"/>
            <p:cNvSpPr txBox="1"/>
            <p:nvPr/>
          </p:nvSpPr>
          <p:spPr>
            <a:xfrm>
              <a:off x="0" y="-58543"/>
              <a:ext cx="9632782" cy="2462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pl-PL" sz="6000" dirty="0">
                  <a:solidFill>
                    <a:srgbClr val="99CC00"/>
                  </a:solidFill>
                  <a:latin typeface="Source Serif Pro Bold"/>
                </a:rPr>
                <a:t>AGH UNIVERSITY</a:t>
              </a:r>
              <a:br>
                <a:rPr lang="pl-PL" sz="6000" dirty="0">
                  <a:solidFill>
                    <a:srgbClr val="99CC00"/>
                  </a:solidFill>
                  <a:latin typeface="Source Serif Pro Bold"/>
                </a:rPr>
              </a:br>
              <a:r>
                <a:rPr lang="pl-PL" sz="6000" dirty="0">
                  <a:solidFill>
                    <a:srgbClr val="99CC00"/>
                  </a:solidFill>
                  <a:latin typeface="Source Serif Pro Bold"/>
                </a:rPr>
                <a:t>IN NUMBERS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8454" y="2795094"/>
              <a:ext cx="9656918" cy="92445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11216" indent="-311216" defTabSz="829909">
                <a:lnSpc>
                  <a:spcPct val="120000"/>
                </a:lnSpc>
                <a:buFontTx/>
                <a:buChar char="•"/>
                <a:defRPr/>
              </a:pPr>
              <a:r>
                <a:rPr lang="en-GB" sz="2400" b="1" kern="0" dirty="0">
                  <a:latin typeface="Verdana"/>
                </a:rPr>
                <a:t>1</a:t>
              </a:r>
              <a:r>
                <a:rPr lang="pl-PL" sz="2400" b="1" kern="0" dirty="0">
                  <a:latin typeface="Verdana"/>
                </a:rPr>
                <a:t>7</a:t>
              </a:r>
              <a:r>
                <a:rPr lang="en-GB" sz="2400" b="1" kern="0" dirty="0">
                  <a:latin typeface="Verdana"/>
                </a:rPr>
                <a:t> Faculties + the Academic Centre for Materials and Nanotechnology</a:t>
              </a:r>
              <a:endParaRPr lang="pl-PL" sz="2400" b="1" kern="0" dirty="0">
                <a:latin typeface="Verdana"/>
              </a:endParaRPr>
            </a:p>
            <a:p>
              <a:pPr defTabSz="829909">
                <a:lnSpc>
                  <a:spcPct val="120000"/>
                </a:lnSpc>
                <a:defRPr/>
              </a:pPr>
              <a:endParaRPr lang="pl-PL" sz="2400" kern="0" dirty="0">
                <a:latin typeface="Verdana"/>
              </a:endParaRPr>
            </a:p>
            <a:p>
              <a:pPr marL="311216" indent="-311216" defTabSz="829909">
                <a:lnSpc>
                  <a:spcPct val="120000"/>
                </a:lnSpc>
                <a:buFontTx/>
                <a:buChar char="•"/>
                <a:defRPr/>
              </a:pPr>
              <a:r>
                <a:rPr lang="pl-PL" sz="2400" b="1" kern="0" dirty="0">
                  <a:latin typeface="Verdana"/>
                </a:rPr>
                <a:t>81</a:t>
              </a:r>
              <a:r>
                <a:rPr lang="en-GB" sz="2400" b="1" kern="0" dirty="0">
                  <a:latin typeface="Verdana"/>
                </a:rPr>
                <a:t> </a:t>
              </a:r>
              <a:r>
                <a:rPr lang="pl-PL" sz="2400" b="1" kern="0" dirty="0">
                  <a:latin typeface="Verdana"/>
                </a:rPr>
                <a:t>programmes</a:t>
              </a:r>
              <a:r>
                <a:rPr lang="en-GB" sz="2400" b="1" kern="0" dirty="0">
                  <a:latin typeface="Verdana"/>
                </a:rPr>
                <a:t> of study</a:t>
              </a:r>
            </a:p>
            <a:p>
              <a:pPr marL="311216" indent="-311216" defTabSz="829909">
                <a:lnSpc>
                  <a:spcPct val="120000"/>
                </a:lnSpc>
                <a:buFontTx/>
                <a:buChar char="•"/>
                <a:defRPr/>
              </a:pPr>
              <a:endParaRPr lang="pl-PL" sz="2400" b="1" kern="0" dirty="0">
                <a:latin typeface="Verdana"/>
              </a:endParaRPr>
            </a:p>
            <a:p>
              <a:pPr marL="311216" indent="-311216" defTabSz="829909">
                <a:lnSpc>
                  <a:spcPct val="120000"/>
                </a:lnSpc>
                <a:buFontTx/>
                <a:buChar char="•"/>
                <a:defRPr/>
              </a:pPr>
              <a:r>
                <a:rPr lang="pl-PL" sz="2400" b="1" kern="0" dirty="0" err="1">
                  <a:latin typeface="Verdana"/>
                </a:rPr>
                <a:t>More</a:t>
              </a:r>
              <a:r>
                <a:rPr lang="pl-PL" sz="2400" b="1" kern="0" dirty="0">
                  <a:latin typeface="Verdana"/>
                </a:rPr>
                <a:t> </a:t>
              </a:r>
              <a:r>
                <a:rPr lang="pl-PL" sz="2400" b="1" kern="0" dirty="0" err="1">
                  <a:latin typeface="Verdana"/>
                </a:rPr>
                <a:t>than</a:t>
              </a:r>
              <a:r>
                <a:rPr lang="en-GB" sz="2400" b="1" kern="0" dirty="0">
                  <a:latin typeface="Verdana"/>
                </a:rPr>
                <a:t> 200 </a:t>
              </a:r>
              <a:r>
                <a:rPr lang="pl-PL" sz="2400" b="1" kern="0" dirty="0" err="1">
                  <a:latin typeface="Verdana"/>
                </a:rPr>
                <a:t>diploma</a:t>
              </a:r>
              <a:r>
                <a:rPr lang="pl-PL" sz="2400" b="1" kern="0" dirty="0">
                  <a:latin typeface="Verdana"/>
                </a:rPr>
                <a:t> </a:t>
              </a:r>
              <a:r>
                <a:rPr lang="en-GB" sz="2400" b="1" kern="0" dirty="0" err="1">
                  <a:latin typeface="Verdana"/>
                </a:rPr>
                <a:t>speciali</a:t>
              </a:r>
              <a:r>
                <a:rPr lang="pl-PL" sz="2400" b="1" kern="0" dirty="0" err="1">
                  <a:latin typeface="Verdana"/>
                </a:rPr>
                <a:t>sations</a:t>
              </a:r>
              <a:r>
                <a:rPr lang="en-GB" sz="2400" b="1" kern="0" dirty="0">
                  <a:latin typeface="Verdana"/>
                </a:rPr>
                <a:t> </a:t>
              </a:r>
            </a:p>
            <a:p>
              <a:pPr marL="311216" indent="-311216" defTabSz="829909">
                <a:lnSpc>
                  <a:spcPct val="120000"/>
                </a:lnSpc>
                <a:buFontTx/>
                <a:buChar char="•"/>
                <a:defRPr/>
              </a:pPr>
              <a:endParaRPr lang="pl-PL" sz="2400" kern="0" dirty="0">
                <a:latin typeface="Verdana"/>
              </a:endParaRPr>
            </a:p>
            <a:p>
              <a:pPr marL="311216" indent="-311216" defTabSz="829909">
                <a:lnSpc>
                  <a:spcPct val="120000"/>
                </a:lnSpc>
                <a:buFontTx/>
                <a:buChar char="•"/>
                <a:defRPr/>
              </a:pPr>
              <a:r>
                <a:rPr lang="en-GB" sz="2400" b="1" kern="0" dirty="0">
                  <a:latin typeface="Verdana"/>
                </a:rPr>
                <a:t>Total number of students </a:t>
              </a:r>
              <a:r>
                <a:rPr lang="en-GB" sz="2400" kern="0" dirty="0">
                  <a:latin typeface="Verdana"/>
                </a:rPr>
                <a:t>(202</a:t>
              </a:r>
              <a:r>
                <a:rPr lang="pl-PL" sz="2400" kern="0">
                  <a:latin typeface="Verdana"/>
                </a:rPr>
                <a:t>3</a:t>
              </a:r>
              <a:r>
                <a:rPr lang="en-GB" sz="2400" kern="0">
                  <a:latin typeface="Verdana"/>
                </a:rPr>
                <a:t>)</a:t>
              </a:r>
              <a:r>
                <a:rPr lang="en-GB" sz="2400" b="1" kern="0">
                  <a:latin typeface="Verdana"/>
                </a:rPr>
                <a:t>:</a:t>
              </a:r>
              <a:r>
                <a:rPr lang="en-GB" sz="2400" kern="0">
                  <a:latin typeface="Verdana"/>
                </a:rPr>
                <a:t> </a:t>
              </a:r>
              <a:r>
                <a:rPr lang="pl-PL" sz="2400" kern="0" dirty="0" err="1">
                  <a:latin typeface="Verdana"/>
                </a:rPr>
                <a:t>over</a:t>
              </a:r>
              <a:r>
                <a:rPr lang="pl-PL" sz="2400" kern="0" dirty="0">
                  <a:latin typeface="Verdana"/>
                </a:rPr>
                <a:t> </a:t>
              </a:r>
              <a:r>
                <a:rPr lang="pl-PL" sz="2400" b="1" dirty="0">
                  <a:latin typeface="Verdana" panose="020B0604030504040204" pitchFamily="34" charset="0"/>
                  <a:ea typeface="Verdana" panose="020B0604030504040204" pitchFamily="34" charset="0"/>
                </a:rPr>
                <a:t>18,000</a:t>
              </a:r>
              <a:r>
                <a:rPr lang="en-GB" sz="2400" b="1" kern="0" dirty="0"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endParaRPr lang="en-GB" sz="2400" kern="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674301" lvl="1" indent="-259347" defTabSz="829909">
                <a:lnSpc>
                  <a:spcPct val="120000"/>
                </a:lnSpc>
                <a:defRPr/>
              </a:pPr>
              <a:r>
                <a:rPr lang="en-GB" kern="0" dirty="0">
                  <a:latin typeface="Verdana"/>
                </a:rPr>
                <a:t>full-time students:</a:t>
              </a:r>
              <a:r>
                <a:rPr lang="pl-PL" kern="0" dirty="0">
                  <a:latin typeface="Verdana"/>
                </a:rPr>
                <a:t>	15,962</a:t>
              </a:r>
              <a:endParaRPr lang="en-GB" kern="0" dirty="0">
                <a:latin typeface="Verdana"/>
              </a:endParaRPr>
            </a:p>
            <a:p>
              <a:pPr marL="674301" lvl="1" indent="-259347" defTabSz="829909">
                <a:lnSpc>
                  <a:spcPct val="120000"/>
                </a:lnSpc>
                <a:defRPr/>
              </a:pPr>
              <a:r>
                <a:rPr lang="en-GB" kern="0" dirty="0">
                  <a:latin typeface="Verdana"/>
                </a:rPr>
                <a:t>part-time students:</a:t>
              </a:r>
              <a:r>
                <a:rPr lang="pl-PL" kern="0" dirty="0">
                  <a:latin typeface="Verdana"/>
                </a:rPr>
                <a:t>	2,112</a:t>
              </a:r>
              <a:endParaRPr lang="en-GB" kern="0" dirty="0">
                <a:latin typeface="Verdana"/>
              </a:endParaRPr>
            </a:p>
            <a:p>
              <a:pPr marL="674301" lvl="1" indent="-259347" defTabSz="829909">
                <a:lnSpc>
                  <a:spcPct val="120000"/>
                </a:lnSpc>
                <a:defRPr/>
              </a:pPr>
              <a:r>
                <a:rPr lang="en-GB" kern="0" dirty="0">
                  <a:latin typeface="Verdana"/>
                </a:rPr>
                <a:t>doctoral students:</a:t>
              </a:r>
              <a:r>
                <a:rPr lang="pl-PL" kern="0" dirty="0">
                  <a:latin typeface="Verdana"/>
                </a:rPr>
                <a:t>	813</a:t>
              </a:r>
              <a:endParaRPr lang="en-GB" kern="0" dirty="0">
                <a:latin typeface="Verdana"/>
              </a:endParaRPr>
            </a:p>
            <a:p>
              <a:pPr marL="674301" lvl="1" indent="-259347" defTabSz="829909">
                <a:lnSpc>
                  <a:spcPct val="120000"/>
                </a:lnSpc>
                <a:defRPr/>
              </a:pPr>
              <a:r>
                <a:rPr lang="en-GB" kern="0" dirty="0">
                  <a:latin typeface="Verdana"/>
                </a:rPr>
                <a:t>postgraduate students:</a:t>
              </a:r>
              <a:r>
                <a:rPr lang="pl-PL" kern="0" dirty="0">
                  <a:latin typeface="Verdana"/>
                </a:rPr>
                <a:t>	</a:t>
              </a:r>
              <a:r>
                <a:rPr lang="en-GB" kern="0" dirty="0">
                  <a:latin typeface="Verdana"/>
                </a:rPr>
                <a:t>1</a:t>
              </a:r>
              <a:r>
                <a:rPr lang="pl-PL" kern="0" dirty="0">
                  <a:latin typeface="Verdana"/>
                </a:rPr>
                <a:t>930</a:t>
              </a:r>
              <a:endParaRPr lang="en-GB" kern="0" dirty="0">
                <a:latin typeface="Verdana"/>
              </a:endParaRPr>
            </a:p>
            <a:p>
              <a:pPr marL="674301" lvl="1" indent="-259347" defTabSz="829909">
                <a:lnSpc>
                  <a:spcPct val="120000"/>
                </a:lnSpc>
                <a:defRPr/>
              </a:pPr>
              <a:r>
                <a:rPr lang="en-GB" kern="0" dirty="0">
                  <a:latin typeface="Verdana"/>
                </a:rPr>
                <a:t>foreign students</a:t>
              </a:r>
              <a:r>
                <a:rPr lang="pl-PL" kern="0" dirty="0">
                  <a:latin typeface="Verdana"/>
                </a:rPr>
                <a:t>:		1,000</a:t>
              </a:r>
              <a:br>
                <a:rPr lang="pl-PL" kern="0" dirty="0">
                  <a:latin typeface="Verdana"/>
                </a:rPr>
              </a:br>
              <a:endParaRPr lang="pl-PL" sz="2400" kern="0" dirty="0">
                <a:latin typeface="Verdana"/>
              </a:endParaRPr>
            </a:p>
            <a:p>
              <a:pPr marL="311216" indent="-311216" defTabSz="829909">
                <a:lnSpc>
                  <a:spcPct val="120000"/>
                </a:lnSpc>
                <a:buFontTx/>
                <a:buChar char="•"/>
                <a:defRPr/>
              </a:pPr>
              <a:r>
                <a:rPr lang="pl-PL" sz="2400" kern="0" dirty="0" err="1">
                  <a:latin typeface="Verdana"/>
                </a:rPr>
                <a:t>Over</a:t>
              </a:r>
              <a:r>
                <a:rPr lang="en-GB" sz="2400" kern="0" dirty="0">
                  <a:latin typeface="Verdana"/>
                </a:rPr>
                <a:t> </a:t>
              </a:r>
              <a:r>
                <a:rPr lang="en-GB" sz="2400" b="1" kern="0" dirty="0">
                  <a:latin typeface="Verdana"/>
                </a:rPr>
                <a:t>2</a:t>
              </a:r>
              <a:r>
                <a:rPr lang="pl-PL" sz="2400" b="1" kern="0" dirty="0">
                  <a:latin typeface="Verdana"/>
                </a:rPr>
                <a:t>50,</a:t>
              </a:r>
              <a:r>
                <a:rPr lang="en-GB" sz="2400" b="1" kern="0" dirty="0">
                  <a:latin typeface="Verdana"/>
                </a:rPr>
                <a:t>000 </a:t>
              </a:r>
              <a:r>
                <a:rPr lang="en-GB" sz="2400" kern="0" dirty="0">
                  <a:latin typeface="Verdana"/>
                </a:rPr>
                <a:t>alumni</a:t>
              </a:r>
              <a:r>
                <a:rPr lang="pl-PL" sz="2400" kern="0" dirty="0">
                  <a:latin typeface="Verdana"/>
                </a:rPr>
                <a:t> </a:t>
              </a:r>
              <a:r>
                <a:rPr lang="pl-PL" sz="2400" kern="0" dirty="0" err="1">
                  <a:latin typeface="Verdana"/>
                </a:rPr>
                <a:t>sent</a:t>
              </a:r>
              <a:r>
                <a:rPr lang="pl-PL" sz="2400" kern="0" dirty="0">
                  <a:latin typeface="Verdana"/>
                </a:rPr>
                <a:t> to the </a:t>
              </a:r>
              <a:r>
                <a:rPr lang="pl-PL" sz="2400" kern="0" dirty="0" err="1">
                  <a:latin typeface="Verdana"/>
                </a:rPr>
                <a:t>economic</a:t>
              </a:r>
              <a:r>
                <a:rPr lang="pl-PL" sz="2400" kern="0" dirty="0">
                  <a:latin typeface="Verdana"/>
                </a:rPr>
                <a:t> </a:t>
              </a:r>
              <a:r>
                <a:rPr lang="pl-PL" sz="2400" kern="0" dirty="0" err="1">
                  <a:latin typeface="Verdana"/>
                </a:rPr>
                <a:t>sector</a:t>
              </a:r>
              <a:endParaRPr lang="en-GB" sz="2400" kern="0" dirty="0">
                <a:latin typeface="Verdana"/>
              </a:endParaRPr>
            </a:p>
            <a:p>
              <a:pPr marL="311216" indent="-311216" defTabSz="829909">
                <a:lnSpc>
                  <a:spcPct val="120000"/>
                </a:lnSpc>
                <a:buFontTx/>
                <a:buChar char="•"/>
                <a:defRPr/>
              </a:pPr>
              <a:endParaRPr lang="pl-PL" sz="2400" kern="0" dirty="0">
                <a:latin typeface="Verdana"/>
              </a:endParaRPr>
            </a:p>
            <a:p>
              <a:pPr marL="311216" indent="-311216" defTabSz="829909">
                <a:lnSpc>
                  <a:spcPct val="120000"/>
                </a:lnSpc>
                <a:buFontTx/>
                <a:buChar char="•"/>
                <a:defRPr/>
              </a:pPr>
              <a:r>
                <a:rPr lang="en-GB" sz="2400" b="1" kern="0" dirty="0">
                  <a:latin typeface="Verdana"/>
                </a:rPr>
                <a:t>2</a:t>
              </a:r>
              <a:r>
                <a:rPr lang="pl-PL" sz="2400" b="1" kern="0" dirty="0">
                  <a:latin typeface="Verdana"/>
                </a:rPr>
                <a:t>,5</a:t>
              </a:r>
              <a:r>
                <a:rPr lang="en-GB" sz="2400" b="1" kern="0" dirty="0">
                  <a:latin typeface="Verdana"/>
                </a:rPr>
                <a:t>00 academic</a:t>
              </a:r>
              <a:r>
                <a:rPr lang="pl-PL" sz="2400" b="1" kern="0" dirty="0">
                  <a:latin typeface="Verdana"/>
                </a:rPr>
                <a:t> </a:t>
              </a:r>
              <a:r>
                <a:rPr lang="pl-PL" sz="2400" b="1" kern="0" dirty="0" err="1">
                  <a:latin typeface="Verdana"/>
                </a:rPr>
                <a:t>staff</a:t>
              </a:r>
              <a:r>
                <a:rPr lang="pl-PL" sz="2400" b="1" kern="0" dirty="0">
                  <a:latin typeface="Verdana"/>
                </a:rPr>
                <a:t>, </a:t>
              </a:r>
              <a:r>
                <a:rPr lang="pl-PL" sz="2400" kern="0" dirty="0">
                  <a:latin typeface="Verdana"/>
                </a:rPr>
                <a:t>6,000 </a:t>
              </a:r>
              <a:r>
                <a:rPr lang="pl-PL" sz="2400" kern="0" dirty="0" err="1">
                  <a:latin typeface="Verdana"/>
                </a:rPr>
                <a:t>employees</a:t>
              </a:r>
              <a:endParaRPr lang="en-GB" sz="3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0" name="AutoShape 10"/>
            <p:cNvSpPr/>
            <p:nvPr/>
          </p:nvSpPr>
          <p:spPr>
            <a:xfrm rot="16200000">
              <a:off x="1032211" y="-1256434"/>
              <a:ext cx="208659" cy="2198042"/>
            </a:xfrm>
            <a:prstGeom prst="rect">
              <a:avLst/>
            </a:prstGeom>
            <a:solidFill>
              <a:srgbClr val="99CC00"/>
            </a:solidFill>
          </p:spPr>
        </p:sp>
      </p:grpSp>
      <p:pic>
        <p:nvPicPr>
          <p:cNvPr id="14" name="Obraz 1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30" t="-57" r="12282" b="57"/>
          <a:stretch/>
        </p:blipFill>
        <p:spPr>
          <a:xfrm>
            <a:off x="11277600" y="746760"/>
            <a:ext cx="5969658" cy="825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70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061484" y="2095500"/>
            <a:ext cx="9601200" cy="7696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99CC00"/>
                </a:solidFill>
              </a:rPr>
              <a:t>FACULTIES</a:t>
            </a:r>
            <a:endParaRPr lang="en-US" sz="3200" b="1" dirty="0">
              <a:solidFill>
                <a:srgbClr val="99CC00"/>
              </a:solidFill>
            </a:endParaRPr>
          </a:p>
          <a:p>
            <a:r>
              <a:rPr lang="en-US" sz="1800" dirty="0">
                <a:ea typeface="Verdana" panose="020B0604030504040204" pitchFamily="34" charset="0"/>
              </a:rPr>
              <a:t>Faculty of Civil Engineering and Resource Management</a:t>
            </a:r>
          </a:p>
          <a:p>
            <a:r>
              <a:rPr lang="en-US" sz="1800" dirty="0">
                <a:ea typeface="Verdana" panose="020B0604030504040204" pitchFamily="34" charset="0"/>
              </a:rPr>
              <a:t>Faculty of Metals Engineering and Industrial Computer Science</a:t>
            </a:r>
          </a:p>
          <a:p>
            <a:r>
              <a:rPr lang="en-US" sz="1800" dirty="0">
                <a:ea typeface="Verdana" panose="020B0604030504040204" pitchFamily="34" charset="0"/>
              </a:rPr>
              <a:t>Faculty of Electrical Engineering, Automatics, Computer Science, and Biomedical Engineering</a:t>
            </a:r>
          </a:p>
          <a:p>
            <a:r>
              <a:rPr lang="en-US" sz="1800" dirty="0">
                <a:ea typeface="Verdana" panose="020B0604030504040204" pitchFamily="34" charset="0"/>
              </a:rPr>
              <a:t>Faculty of Computer Science, Electronics, and Telecommunications</a:t>
            </a:r>
          </a:p>
          <a:p>
            <a:r>
              <a:rPr lang="en-US" sz="1800" dirty="0">
                <a:ea typeface="Verdana" panose="020B0604030504040204" pitchFamily="34" charset="0"/>
              </a:rPr>
              <a:t>Faculty of Mechanical Engineering and Robotics</a:t>
            </a:r>
          </a:p>
          <a:p>
            <a:r>
              <a:rPr lang="en-US" sz="1800" dirty="0">
                <a:ea typeface="Verdana" panose="020B0604030504040204" pitchFamily="34" charset="0"/>
              </a:rPr>
              <a:t>Faculty of Geology, Geophysics, and Environmental Protection</a:t>
            </a:r>
          </a:p>
          <a:p>
            <a:r>
              <a:rPr lang="en-US" sz="1800" dirty="0">
                <a:ea typeface="Verdana" panose="020B0604030504040204" pitchFamily="34" charset="0"/>
              </a:rPr>
              <a:t>Faculty of Geo-Data Science, Geodesy, and Environmental Engineering</a:t>
            </a:r>
          </a:p>
          <a:p>
            <a:r>
              <a:rPr lang="en-US" sz="1800" dirty="0">
                <a:ea typeface="Verdana" panose="020B0604030504040204" pitchFamily="34" charset="0"/>
              </a:rPr>
              <a:t>Faculty of Materials Science and Ceramics</a:t>
            </a:r>
          </a:p>
          <a:p>
            <a:r>
              <a:rPr lang="en-US" sz="1800" dirty="0">
                <a:ea typeface="Verdana" panose="020B0604030504040204" pitchFamily="34" charset="0"/>
              </a:rPr>
              <a:t>Faculty of Foundry Engineering</a:t>
            </a:r>
          </a:p>
          <a:p>
            <a:r>
              <a:rPr lang="en-US" sz="1800" dirty="0">
                <a:ea typeface="Verdana" panose="020B0604030504040204" pitchFamily="34" charset="0"/>
              </a:rPr>
              <a:t>Faculty of Non-Ferrous Metals</a:t>
            </a:r>
          </a:p>
          <a:p>
            <a:r>
              <a:rPr lang="en-US" sz="1800" dirty="0">
                <a:ea typeface="Verdana" panose="020B0604030504040204" pitchFamily="34" charset="0"/>
              </a:rPr>
              <a:t>Faculty of Drilling, Oil, and Gas</a:t>
            </a:r>
          </a:p>
          <a:p>
            <a:r>
              <a:rPr lang="en-US" sz="1800" dirty="0">
                <a:ea typeface="Verdana" panose="020B0604030504040204" pitchFamily="34" charset="0"/>
              </a:rPr>
              <a:t>Faculty of Management</a:t>
            </a:r>
          </a:p>
          <a:p>
            <a:r>
              <a:rPr lang="en-US" sz="1800" dirty="0">
                <a:ea typeface="Verdana" panose="020B0604030504040204" pitchFamily="34" charset="0"/>
              </a:rPr>
              <a:t>Faculty of Energy and Fuels</a:t>
            </a:r>
          </a:p>
          <a:p>
            <a:r>
              <a:rPr lang="en-US" sz="1800" dirty="0">
                <a:ea typeface="Verdana" panose="020B0604030504040204" pitchFamily="34" charset="0"/>
              </a:rPr>
              <a:t>Faculty of Physics and Applied Computer Science</a:t>
            </a:r>
          </a:p>
          <a:p>
            <a:r>
              <a:rPr lang="en-US" sz="1800" dirty="0">
                <a:ea typeface="Verdana" panose="020B0604030504040204" pitchFamily="34" charset="0"/>
              </a:rPr>
              <a:t>Faculty of Applied Mathematics</a:t>
            </a:r>
          </a:p>
          <a:p>
            <a:r>
              <a:rPr lang="en-US" sz="1800" dirty="0">
                <a:ea typeface="Verdana" panose="020B0604030504040204" pitchFamily="34" charset="0"/>
              </a:rPr>
              <a:t>Faculty of Humanities</a:t>
            </a:r>
            <a:endParaRPr lang="pl-PL" sz="1800" dirty="0">
              <a:ea typeface="Verdana" panose="020B0604030504040204" pitchFamily="34" charset="0"/>
            </a:endParaRPr>
          </a:p>
          <a:p>
            <a:r>
              <a:rPr lang="en-US" sz="1800" dirty="0">
                <a:ea typeface="Verdana" panose="020B0604030504040204" pitchFamily="34" charset="0"/>
              </a:rPr>
              <a:t>Faculty of </a:t>
            </a:r>
            <a:r>
              <a:rPr lang="pl-PL" sz="1800" dirty="0" err="1">
                <a:ea typeface="Verdana" panose="020B0604030504040204" pitchFamily="34" charset="0"/>
              </a:rPr>
              <a:t>Computer</a:t>
            </a:r>
            <a:r>
              <a:rPr lang="pl-PL" sz="1800" dirty="0">
                <a:ea typeface="Verdana" panose="020B0604030504040204" pitchFamily="34" charset="0"/>
              </a:rPr>
              <a:t> Science</a:t>
            </a:r>
          </a:p>
          <a:p>
            <a:endParaRPr lang="en-US" sz="1800" dirty="0">
              <a:ea typeface="Verdana" panose="020B0604030504040204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0896600" y="7048500"/>
            <a:ext cx="6705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99CC00"/>
                </a:solidFill>
              </a:rPr>
              <a:t>AGH University </a:t>
            </a:r>
            <a:r>
              <a:rPr lang="pl-PL" sz="2800" b="1" dirty="0" err="1">
                <a:solidFill>
                  <a:srgbClr val="99CC00"/>
                </a:solidFill>
              </a:rPr>
              <a:t>Doctoral</a:t>
            </a:r>
            <a:r>
              <a:rPr lang="pl-PL" sz="2800" b="1" dirty="0">
                <a:solidFill>
                  <a:srgbClr val="99CC00"/>
                </a:solidFill>
              </a:rPr>
              <a:t> School</a:t>
            </a:r>
          </a:p>
          <a:p>
            <a:endParaRPr lang="pl-PL" sz="2800" b="1" dirty="0">
              <a:solidFill>
                <a:srgbClr val="99CC00"/>
              </a:solidFill>
            </a:endParaRPr>
          </a:p>
          <a:p>
            <a:r>
              <a:rPr lang="en-US" sz="2800" b="1" dirty="0">
                <a:solidFill>
                  <a:srgbClr val="99CC00"/>
                </a:solidFill>
              </a:rPr>
              <a:t>Department of Foreign Languages</a:t>
            </a:r>
            <a:endParaRPr lang="pl-PL" sz="2800" b="1" dirty="0">
              <a:solidFill>
                <a:srgbClr val="99CC00"/>
              </a:solidFill>
            </a:endParaRPr>
          </a:p>
          <a:p>
            <a:br>
              <a:rPr lang="en-US" sz="2800" b="1" dirty="0">
                <a:solidFill>
                  <a:srgbClr val="99CC00"/>
                </a:solidFill>
              </a:rPr>
            </a:br>
            <a:r>
              <a:rPr lang="en-US" sz="2800" b="1" dirty="0">
                <a:solidFill>
                  <a:srgbClr val="99CC00"/>
                </a:solidFill>
              </a:rPr>
              <a:t>Department of Sport and Physical Education</a:t>
            </a:r>
            <a:r>
              <a:rPr lang="pl-PL" sz="2800" b="1" dirty="0">
                <a:solidFill>
                  <a:srgbClr val="99CC00"/>
                </a:solidFill>
              </a:rPr>
              <a:t> 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914400" y="1130319"/>
            <a:ext cx="15814158" cy="8148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6700" b="1" dirty="0">
                <a:latin typeface="Source Serif Pro Bold" panose="020B0604020202020204" charset="0"/>
                <a:cs typeface="Source Serif Pro Bold" panose="020B0604020202020204" charset="0"/>
              </a:rPr>
              <a:t>STRUCTURE</a:t>
            </a:r>
            <a:r>
              <a:rPr lang="pl-PL" dirty="0">
                <a:latin typeface="Source Serif Pro Bold" panose="020B0604020202020204" charset="0"/>
                <a:cs typeface="Source Serif Pro Bold" panose="020B0604020202020204" charset="0"/>
              </a:rPr>
              <a:t> </a:t>
            </a:r>
          </a:p>
        </p:txBody>
      </p:sp>
      <p:sp>
        <p:nvSpPr>
          <p:cNvPr id="6" name="AutoShape 10"/>
          <p:cNvSpPr/>
          <p:nvPr/>
        </p:nvSpPr>
        <p:spPr>
          <a:xfrm rot="16200000">
            <a:off x="1958444" y="-284046"/>
            <a:ext cx="156494" cy="1939782"/>
          </a:xfrm>
          <a:prstGeom prst="rect">
            <a:avLst/>
          </a:prstGeom>
          <a:solidFill>
            <a:srgbClr val="99CC00"/>
          </a:solidFill>
        </p:spPr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737" y="0"/>
            <a:ext cx="7328263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230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>
          <a:defRPr sz="2000" b="1" dirty="0" smtClean="0">
            <a:solidFill>
              <a:schemeClr val="bg1">
                <a:lumMod val="50000"/>
              </a:schemeClr>
            </a:solidFill>
            <a:latin typeface="Century Schoolbook" panose="02040604050505020304" pitchFamily="18" charset="0"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14795</TotalTime>
  <Words>1155</Words>
  <Application>Microsoft Office PowerPoint</Application>
  <PresentationFormat>Niestandardowy</PresentationFormat>
  <Paragraphs>216</Paragraphs>
  <Slides>23</Slides>
  <Notes>8</Notes>
  <HiddenSlides>0</HiddenSlides>
  <MMClips>0</MMClips>
  <ScaleCrop>false</ScaleCrop>
  <HeadingPairs>
    <vt:vector size="6" baseType="variant">
      <vt:variant>
        <vt:lpstr>Używane czcionki</vt:lpstr>
      </vt:variant>
      <vt:variant>
        <vt:i4>14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23</vt:i4>
      </vt:variant>
    </vt:vector>
  </HeadingPairs>
  <TitlesOfParts>
    <vt:vector size="39" baseType="lpstr">
      <vt:lpstr>Arial</vt:lpstr>
      <vt:lpstr>VVSUUN+SourceSerifPro-Bold</vt:lpstr>
      <vt:lpstr>Verdana</vt:lpstr>
      <vt:lpstr>Wingdings</vt:lpstr>
      <vt:lpstr>Georgia</vt:lpstr>
      <vt:lpstr>Century Schoolbook</vt:lpstr>
      <vt:lpstr>Ebrima</vt:lpstr>
      <vt:lpstr>Source Serif Pro Bold</vt:lpstr>
      <vt:lpstr>Calibri</vt:lpstr>
      <vt:lpstr>Palatino Linotype</vt:lpstr>
      <vt:lpstr>Calibri Light</vt:lpstr>
      <vt:lpstr>Times New Roman</vt:lpstr>
      <vt:lpstr>Source Sans Pro</vt:lpstr>
      <vt:lpstr>Helvetica Neue</vt:lpstr>
      <vt:lpstr>Office Theme</vt:lpstr>
      <vt:lpstr>Motyw pakietu Office</vt:lpstr>
      <vt:lpstr>AGH  UNIVERSITY  OF KRAKOW</vt:lpstr>
      <vt:lpstr>Europe – Poland – Malopolska – Krakow – AGH</vt:lpstr>
      <vt:lpstr>Prezentacja programu PowerPoint</vt:lpstr>
      <vt:lpstr>Prezentacja programu PowerPoint</vt:lpstr>
      <vt:lpstr>Prezentacja programu PowerPoint</vt:lpstr>
      <vt:lpstr>Prezentacja programu PowerPoint</vt:lpstr>
      <vt:lpstr>AGH UNIVERSITY CEREMONIES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HIGH-QUALITY AND MODERN EDUCATION</vt:lpstr>
      <vt:lpstr>Prezentacja programu PowerPoint</vt:lpstr>
      <vt:lpstr> Unique and modern world-class equipment</vt:lpstr>
      <vt:lpstr>Prezentacja programu PowerPoint</vt:lpstr>
      <vt:lpstr>Prezentacja programu PowerPoint</vt:lpstr>
      <vt:lpstr>AGH UNIVERSITY  CAMPUS</vt:lpstr>
      <vt:lpstr>AGH UNIVERSITY STUDENT CAMPUS</vt:lpstr>
      <vt:lpstr>In the last 15 years, more than 20 large construction projects have been carried out.</vt:lpstr>
      <vt:lpstr>Prezentacja programu PowerPoint</vt:lpstr>
      <vt:lpstr>  STUDENT LIFE 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Basia 1</dc:title>
  <dc:creator>Basia Bak</dc:creator>
  <cp:lastModifiedBy>Anna Hwedyk</cp:lastModifiedBy>
  <cp:revision>646</cp:revision>
  <cp:lastPrinted>2021-06-29T10:29:15Z</cp:lastPrinted>
  <dcterms:created xsi:type="dcterms:W3CDTF">2006-08-16T00:00:00Z</dcterms:created>
  <dcterms:modified xsi:type="dcterms:W3CDTF">2024-04-08T10:33:59Z</dcterms:modified>
  <dc:identifier>DAEALBVgEHE</dc:identifier>
</cp:coreProperties>
</file>